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3" r:id="rId13"/>
    <p:sldId id="284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78" r:id="rId27"/>
    <p:sldId id="279" r:id="rId28"/>
    <p:sldId id="286" r:id="rId29"/>
    <p:sldId id="281" r:id="rId30"/>
    <p:sldId id="296" r:id="rId31"/>
    <p:sldId id="282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4" r:id="rId40"/>
    <p:sldId id="295" r:id="rId41"/>
    <p:sldId id="298" r:id="rId42"/>
    <p:sldId id="297" r:id="rId43"/>
    <p:sldId id="299" r:id="rId44"/>
    <p:sldId id="300" r:id="rId45"/>
    <p:sldId id="302" r:id="rId46"/>
    <p:sldId id="303" r:id="rId47"/>
    <p:sldId id="304" r:id="rId48"/>
    <p:sldId id="305" r:id="rId49"/>
    <p:sldId id="301" r:id="rId50"/>
    <p:sldId id="306" r:id="rId5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9" autoAdjust="0"/>
    <p:restoredTop sz="87027" autoAdjust="0"/>
  </p:normalViewPr>
  <p:slideViewPr>
    <p:cSldViewPr>
      <p:cViewPr varScale="1">
        <p:scale>
          <a:sx n="100" d="100"/>
          <a:sy n="100" d="100"/>
        </p:scale>
        <p:origin x="33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E02A5-DF32-42A5-9288-4970FB893BAB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426C6-EEDF-402D-8600-BD26A08D8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14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C%9B%90%EC%88%98_(%EA%B5%B0%EC%9D%B8_%EA%B3%84%EA%B8%89)" TargetMode="External"/><Relationship Id="rId13" Type="http://schemas.openxmlformats.org/officeDocument/2006/relationships/hyperlink" Target="https://ko.wikipedia.org/wiki/%ED%8F%AC%EB%B3%91" TargetMode="External"/><Relationship Id="rId18" Type="http://schemas.openxmlformats.org/officeDocument/2006/relationships/hyperlink" Target="https://ko.wikipedia.org/wiki/%EC%9D%BC%EC%A0%9C" TargetMode="External"/><Relationship Id="rId3" Type="http://schemas.openxmlformats.org/officeDocument/2006/relationships/hyperlink" Target="https://ko.wikipedia.org/wiki/1897%EB%85%84" TargetMode="External"/><Relationship Id="rId21" Type="http://schemas.openxmlformats.org/officeDocument/2006/relationships/hyperlink" Target="https://ko.wikipedia.org/w/index.php?title=%EC%9B%90%EC%88%98%EB%B6%80&amp;action=edit&amp;section=2" TargetMode="External"/><Relationship Id="rId7" Type="http://schemas.openxmlformats.org/officeDocument/2006/relationships/hyperlink" Target="https://ko.wikipedia.org/wiki/%ED%99%A9%ED%83%9C%EC%9E%90" TargetMode="External"/><Relationship Id="rId12" Type="http://schemas.openxmlformats.org/officeDocument/2006/relationships/hyperlink" Target="https://ko.wikipedia.org/wiki/%ED%97%8C%EB%B3%91" TargetMode="External"/><Relationship Id="rId17" Type="http://schemas.openxmlformats.org/officeDocument/2006/relationships/hyperlink" Target="https://ko.wikipedia.org/wiki/1904%EB%85%84" TargetMode="External"/><Relationship Id="rId25" Type="http://schemas.openxmlformats.org/officeDocument/2006/relationships/hyperlink" Target="https://ko.wikipedia.org/w/index.php?title=%EC%9B%90%EC%88%98%EB%B6%80&amp;action=edit&amp;section=6" TargetMode="External"/><Relationship Id="rId2" Type="http://schemas.openxmlformats.org/officeDocument/2006/relationships/slide" Target="../slides/slide29.xml"/><Relationship Id="rId16" Type="http://schemas.openxmlformats.org/officeDocument/2006/relationships/hyperlink" Target="https://ko.wikipedia.org/wiki/%EA%B5%B0%EC%95%85%EB%8C%80" TargetMode="External"/><Relationship Id="rId20" Type="http://schemas.openxmlformats.org/officeDocument/2006/relationships/hyperlink" Target="https://ko.wikipedia.org/wiki/9%EC%9B%94_24%EC%9D%BC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o.wikipedia.org/wiki/%EB%8C%80%EC%9B%90%EC%88%98" TargetMode="External"/><Relationship Id="rId11" Type="http://schemas.openxmlformats.org/officeDocument/2006/relationships/hyperlink" Target="https://ko.wikipedia.org/wiki/%EC%8B%9C%EC%9C%84%EB%8C%80_(%EB%8C%80%ED%95%9C%EC%A0%9C%EA%B5%AD)" TargetMode="External"/><Relationship Id="rId24" Type="http://schemas.openxmlformats.org/officeDocument/2006/relationships/hyperlink" Target="https://ko.wikipedia.org/w/index.php?title=%EC%9B%90%EC%88%98%EB%B6%80&amp;action=edit&amp;section=5" TargetMode="External"/><Relationship Id="rId5" Type="http://schemas.openxmlformats.org/officeDocument/2006/relationships/hyperlink" Target="https://ko.wikipedia.org/wiki/%ED%99%A9%EC%A0%9C" TargetMode="External"/><Relationship Id="rId15" Type="http://schemas.openxmlformats.org/officeDocument/2006/relationships/hyperlink" Target="https://ko.wikipedia.org/w/index.php?title=%EC%B9%98%EC%A4%91%EB%B3%91&amp;action=edit&amp;redlink=1" TargetMode="External"/><Relationship Id="rId23" Type="http://schemas.openxmlformats.org/officeDocument/2006/relationships/hyperlink" Target="https://ko.wikipedia.org/w/index.php?title=%EC%9B%90%EC%88%98%EB%B6%80&amp;action=edit&amp;section=4" TargetMode="External"/><Relationship Id="rId10" Type="http://schemas.openxmlformats.org/officeDocument/2006/relationships/hyperlink" Target="https://ko.wikipedia.org/wiki/%EC%B9%9C%EC%9C%84%EB%8C%80_(%EB%8C%80%ED%95%9C%EC%A0%9C%EA%B5%AD)" TargetMode="External"/><Relationship Id="rId19" Type="http://schemas.openxmlformats.org/officeDocument/2006/relationships/hyperlink" Target="https://ko.wikipedia.org/wiki/%EB%9F%AC%EC%9D%BC%EC%A0%84%EC%9F%81" TargetMode="External"/><Relationship Id="rId4" Type="http://schemas.openxmlformats.org/officeDocument/2006/relationships/hyperlink" Target="https://ko.wikipedia.org/wiki/%EB%8C%80%ED%95%9C%EC%A0%9C%EA%B5%AD" TargetMode="External"/><Relationship Id="rId9" Type="http://schemas.openxmlformats.org/officeDocument/2006/relationships/hyperlink" Target="https://ko.wikipedia.org/wiki/%EA%B5%B0%EB%B6%80_(%EB%8C%80%ED%95%9C%EC%A0%9C%EA%B5%AD)" TargetMode="External"/><Relationship Id="rId14" Type="http://schemas.openxmlformats.org/officeDocument/2006/relationships/hyperlink" Target="https://ko.wikipedia.org/wiki/%EA%B3%B5%EB%B3%91" TargetMode="External"/><Relationship Id="rId22" Type="http://schemas.openxmlformats.org/officeDocument/2006/relationships/hyperlink" Target="https://ko.wikipedia.org/w/index.php?title=%EC%9B%90%EC%88%98%EB%B6%80&amp;action=edit&amp;section=3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로바노프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야마가타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의정서는 본 조약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조항과 비밀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조항으로 이루어져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조는 한국의 재정 문제에 대해 러시아와 일본이 한국 정부에 조언을 해 줄 수 있다는 것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한국이 개혁을 추진하기 위해 차관을 필요로 할 경우 러시아와 일본 양국이 합의해 제공해야 한다고 규정했다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조는 한국의 경제적 여건이 허락하는 한 원조를 받지 않고 한국인 군대와 경찰을 창설하도록 하고 한국 정부가 이를 유지하도록 한다는 것이었다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조는 일본이 한국 내에 설치한 전신선을 계속해서 보호한다는 것과 러시아 역시 한성에서 러시아 국경에 이르는 전신선을 가설할 수 있는 권리를 가지며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전신선들은 한국 정부가 매수할 수 있는 여력이 생기면 매수할 수 있다고 규정했다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조는 의정서의 내용을 명확히 하기 위한 경우나 또는 다른 논의 사항이 생길 경우 다시 양국 대표자가 논의한다는 내용을 담고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조는 한국에서 소요가 발생하거나 그럴 가능성이 있을 경우 러시아와 일본은 자국민과 전신선 보호 병력 외에 추가로 군대를 파견할 수 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양국 군대의 충돌 방지를 위해 중립 지대를 설정할 수 있다고 규정했다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조는 한국인 군대를 조직하기 전까지 러시아와 일본이 자국 군대를 주둔시킬 수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러시아 공사관에 머물고 있는 고종의 호위를 러시아군이 맡는다는 내용이다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의정서는 러시아와 일본 중 어느 한 국가의 한국에 대한 영향력이 절대적으로 증대되는 것을 막기 위한 상호 견제 조치였다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한국의 입장에서는 러시아와 일본이 자신들의 이권을 지키기 위해 자의적으로 한국에 군대를 파견하는 것을 결정하는 등 정치적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군사적 자주권을 크게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침해받는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내용을 담고 있었다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426C6-EEDF-402D-8600-BD26A08D84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7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1897년"/>
              </a:rPr>
              <a:t>1897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1897년"/>
              </a:rPr>
              <a:t>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대한제국"/>
              </a:rPr>
              <a:t>대한제국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선포 후 근대적 개혁을 꾀하면서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황제"/>
              </a:rPr>
              <a:t>황제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대원수"/>
              </a:rPr>
              <a:t>대원수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황태자"/>
              </a:rPr>
              <a:t>황태자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원수 (군인 계급)"/>
              </a:rPr>
              <a:t>원수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로서 육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해군을 통솔하기 위해 황궁 내에 설치했다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대원수가 국방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용병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군령을 장악하고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군부 (대한제국)"/>
              </a:rPr>
              <a:t>군부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경외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京外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대를 지휘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감독하게 하여 모든 군권을 직속에 두는 것이었다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원수부의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군부대신의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실권이 없어지고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군대편성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교육기관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충원계획 등 군부의 권한이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원수부로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이관되었다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원수부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아래에는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연대 병력의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친위대 (대한제국)"/>
              </a:rPr>
              <a:t>친위대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시위대 (대한제국)"/>
              </a:rPr>
              <a:t>시위대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두어 도성을 방어하게 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경호대는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궁궐 안에 배치해 임금의 경호 임무를 맡겼다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그와 함께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헌병"/>
              </a:rPr>
              <a:t>헌병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포병"/>
              </a:rPr>
              <a:t>포병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공병"/>
              </a:rPr>
              <a:t>공병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 tooltip="치중병 (없는 문서)"/>
              </a:rPr>
              <a:t>치중병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 tooltip="군악대"/>
              </a:rPr>
              <a:t>군악대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창설해 완전한 신식 군대 편제를 갖추었다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 tooltip="1904년"/>
              </a:rPr>
              <a:t>1904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 tooltip="1904년"/>
              </a:rPr>
              <a:t>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 tooltip="일제"/>
              </a:rPr>
              <a:t>일제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 tooltip="러일전쟁"/>
              </a:rPr>
              <a:t>러일전쟁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승리한 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그해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0" tooltip="9월 24일"/>
              </a:rPr>
              <a:t>9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0" tooltip="9월 24일"/>
              </a:rPr>
              <a:t>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0" tooltip="9월 24일"/>
              </a:rPr>
              <a:t>24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0" tooltip="9월 24일"/>
              </a:rPr>
              <a:t>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군제개혁을 통해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원수부를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명목상의 관제로 격하시켰고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해 말 완전히 폐지해버렸다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일제는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원수부가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장악했던 모든 군령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군정권을 군부로 넘긴 데 이어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군부 (대한제국)"/>
              </a:rPr>
              <a:t>군부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각 국보다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대신관방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大臣官房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비서과에 권한을 더 많이 부여하여 고문관의 군권 장악을 쉽게 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산하 관청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1" tooltip="부분 편집: 산하 관청"/>
              </a:rPr>
              <a:t>편집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ko-KR" alt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군무국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2" tooltip="부분 편집: 군무국"/>
              </a:rPr>
              <a:t>편집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ko-KR" alt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군무국은 장관을 총장에 위임하여 군막의 군기를 도와 기획하며 다음의 사무를 관장한다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인보상장에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관한 사항이다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군사에 관한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조칙과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공문을 군부와 각 부대에 발포하는 사항이다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국방과 군사 동원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평화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전쟁 두 시기의 군대 편성에 관한 사항이다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전투 준비와 군비 지급에 관한 사항이다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육해공군 대학교와 육지와 바다의 측량에 관한 사항이다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군부와 각 부대의 일기와 보고를 접수하여 개략을 초록하여 아뢰는 사항이다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속원은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부장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영관 국원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위관 하사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인으로 구성되어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검사국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3" tooltip="부분 편집: 검사국"/>
              </a:rPr>
              <a:t>편집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ko-KR" alt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검사국은 장관을 국장에 위임하여 군막의 군기를 도와 계획하며 다음의 사무를 관장한다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군사에 관한 상사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승서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천전과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징계에 관한 사항이다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병학교의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교육에 관한 사항이다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부대 소속 장교의 근만을 심사하는 사항이다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속원은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부장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영관 국원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위관 하사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인으로 구성되어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기록국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4" tooltip="부분 편집: 기록국"/>
              </a:rPr>
              <a:t>편집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ko-KR" alt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기록국은 장관을 국장에 위임하여 다음의 사무를 관장한다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군사에 관한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조칙과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도서 등 보존에 관한 사항이다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속원은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국원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위관 하사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인으로 구성되어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회계국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5" tooltip="부분 편집: 회계국"/>
              </a:rPr>
              <a:t>편집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ko-KR" alt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회계국은 장관을 국장에 위임하여 다음의 사무를 관장한다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군사에 관한 경비의 예산 결산에 관한 사항이다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회계와 조사와 인가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퇴환에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관한 사항이다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속원은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부장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영관 국원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위관 하사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인으로 구성되어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426C6-EEDF-402D-8600-BD26A08D84C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747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9A72-FB68-40B1-9869-0AEB003E7C7B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5121E-B210-4500-A118-0FF8778F1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0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9A72-FB68-40B1-9869-0AEB003E7C7B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5121E-B210-4500-A118-0FF8778F1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666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9A72-FB68-40B1-9869-0AEB003E7C7B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5121E-B210-4500-A118-0FF8778F1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162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9A72-FB68-40B1-9869-0AEB003E7C7B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5121E-B210-4500-A118-0FF8778F1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08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9A72-FB68-40B1-9869-0AEB003E7C7B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5121E-B210-4500-A118-0FF8778F1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49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9A72-FB68-40B1-9869-0AEB003E7C7B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5121E-B210-4500-A118-0FF8778F1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00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9A72-FB68-40B1-9869-0AEB003E7C7B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5121E-B210-4500-A118-0FF8778F1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859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9A72-FB68-40B1-9869-0AEB003E7C7B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5121E-B210-4500-A118-0FF8778F1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68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9A72-FB68-40B1-9869-0AEB003E7C7B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5121E-B210-4500-A118-0FF8778F1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272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9A72-FB68-40B1-9869-0AEB003E7C7B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5121E-B210-4500-A118-0FF8778F1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60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9A72-FB68-40B1-9869-0AEB003E7C7B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5121E-B210-4500-A118-0FF8778F1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58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99A72-FB68-40B1-9869-0AEB003E7C7B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5121E-B210-4500-A118-0FF8778F1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39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pNwZBXSwvY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7.wdp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upload.wikimedia.org/wikipedia/commons/thumb/8/87/Gojong_of_the_Korean_Empire_01.jpg/320px-Gojong_of_the_Korean_Empire_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9" b="50000"/>
          <a:stretch/>
        </p:blipFill>
        <p:spPr bwMode="auto">
          <a:xfrm>
            <a:off x="0" y="0"/>
            <a:ext cx="9252520" cy="568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66491" y="4941168"/>
            <a:ext cx="9433048" cy="20162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광무개혁</a:t>
            </a:r>
            <a:endParaRPr lang="en-US" altLang="ko-KR" sz="7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ko-KR" sz="2400" dirty="0" smtClean="0">
                <a:latin typeface="Rockwell Condensed" panose="02060603050405020104" pitchFamily="18" charset="0"/>
                <a:cs typeface="DejaVu Sans Condensed" panose="020B0606030804020204" pitchFamily="34" charset="0"/>
              </a:rPr>
              <a:t>光武改革</a:t>
            </a:r>
            <a:endParaRPr lang="ko-KR" altLang="ko-KR" sz="2400" dirty="0">
              <a:latin typeface="Rockwell Condensed" panose="02060603050405020104" pitchFamily="18" charset="0"/>
              <a:cs typeface="DejaVu Sans Condensed" panose="020B0606030804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66491" y="4365104"/>
            <a:ext cx="9433048" cy="576064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큰 업적이지만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잊혀진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78534" y="5527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2407 </a:t>
            </a:r>
            <a:r>
              <a:rPr lang="ko-KR" altLang="en-US" dirty="0" smtClean="0">
                <a:solidFill>
                  <a:schemeClr val="bg1"/>
                </a:solidFill>
              </a:rPr>
              <a:t>김준섭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65114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66491" y="-1"/>
            <a:ext cx="9433048" cy="115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2400" dirty="0">
              <a:latin typeface="Rockwell Condensed" panose="02060603050405020104" pitchFamily="18" charset="0"/>
              <a:cs typeface="DejaVu Sans Condensed" panose="020B0606030804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44524" y="5701067"/>
            <a:ext cx="9433048" cy="115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2400" dirty="0">
              <a:latin typeface="Rockwell Condensed" panose="02060603050405020104" pitchFamily="18" charset="0"/>
              <a:cs typeface="DejaVu Sans Condensed" panose="020B06060308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99963" y="2598003"/>
            <a:ext cx="297389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이야기는</a:t>
            </a:r>
            <a:r>
              <a:rPr lang="en-US" altLang="ko-KR" sz="3600" dirty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endParaRPr lang="en-US" altLang="ko-KR" sz="3600" dirty="0" smtClean="0">
              <a:ln w="28575">
                <a:solidFill>
                  <a:schemeClr val="bg1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6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지금</a:t>
            </a:r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부터</a:t>
            </a:r>
            <a:r>
              <a:rPr lang="en-US" altLang="ko-KR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8497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801804" y="1196752"/>
            <a:ext cx="3570208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개혁의 방향은</a:t>
            </a:r>
            <a:endParaRPr lang="en-US" altLang="ko-KR" sz="3600" dirty="0">
              <a:ln w="28575">
                <a:solidFill>
                  <a:schemeClr val="bg1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6600" dirty="0" err="1" smtClean="0">
                <a:ln w="28575">
                  <a:solidFill>
                    <a:schemeClr val="bg1"/>
                  </a:solidFill>
                </a:ln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구본신참</a:t>
            </a:r>
            <a:endParaRPr lang="en-US" altLang="ko-KR" sz="3600" dirty="0" smtClean="0">
              <a:ln w="28575">
                <a:solidFill>
                  <a:schemeClr val="bg1"/>
                </a:solidFill>
              </a:ln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71800" y="2348880"/>
            <a:ext cx="3376565" cy="17173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3830" algn="just" fontAlgn="base">
              <a:lnSpc>
                <a:spcPct val="160000"/>
              </a:lnSpc>
            </a:pPr>
            <a:r>
              <a:rPr lang="ko-KR" altLang="en-US" sz="6600" b="1" kern="0" dirty="0" smtClean="0">
                <a:solidFill>
                  <a:srgbClr val="58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舊本新參</a:t>
            </a:r>
            <a:endParaRPr lang="ko-KR" altLang="en-US" sz="6600" b="1" kern="0" dirty="0">
              <a:solidFill>
                <a:srgbClr val="58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08161" y="4941168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옛 것을 근본 삼아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새것을 참고한다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612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75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25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6683" y="2459504"/>
            <a:ext cx="46506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/>
              <a:t>각 분야별</a:t>
            </a:r>
            <a:endParaRPr lang="en-US" altLang="ko-KR" sz="4000" dirty="0" smtClean="0"/>
          </a:p>
          <a:p>
            <a:pPr algn="ctr"/>
            <a:r>
              <a:rPr lang="ko-KR" altLang="en-US" sz="4000" b="1" dirty="0" smtClean="0">
                <a:solidFill>
                  <a:srgbClr val="C00000"/>
                </a:solidFill>
              </a:rPr>
              <a:t>개혁의 내용</a:t>
            </a:r>
            <a:r>
              <a:rPr lang="ko-KR" altLang="en-US" sz="4000" dirty="0" smtClean="0"/>
              <a:t>에 대해</a:t>
            </a:r>
            <a:endParaRPr lang="en-US" altLang="ko-KR" sz="4000" dirty="0" smtClean="0"/>
          </a:p>
          <a:p>
            <a:pPr algn="ctr"/>
            <a:r>
              <a:rPr lang="ko-KR" altLang="en-US" sz="4000" dirty="0" smtClean="0"/>
              <a:t>알아보자</a:t>
            </a:r>
            <a:r>
              <a:rPr lang="en-US" altLang="ko-KR" sz="4000" dirty="0" smtClean="0"/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73763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80528" y="5877272"/>
            <a:ext cx="8352928" cy="216024"/>
          </a:xfrm>
          <a:prstGeom prst="rect">
            <a:avLst/>
          </a:prstGeom>
          <a:gradFill>
            <a:gsLst>
              <a:gs pos="0">
                <a:srgbClr val="FFC000"/>
              </a:gs>
              <a:gs pos="27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08520" y="5733256"/>
            <a:ext cx="5904656" cy="216024"/>
          </a:xfrm>
          <a:prstGeom prst="rect">
            <a:avLst/>
          </a:prstGeom>
          <a:gradFill>
            <a:gsLst>
              <a:gs pos="34000">
                <a:srgbClr val="C00000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6846" y="4365104"/>
            <a:ext cx="22012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dirty="0">
                <a:ln w="25400" cap="rnd">
                  <a:solidFill>
                    <a:schemeClr val="bg1"/>
                  </a:solidFill>
                  <a:prstDash val="lgDashDotDot"/>
                  <a:miter lim="800000"/>
                </a:ln>
                <a:gradFill>
                  <a:gsLst>
                    <a:gs pos="14000">
                      <a:srgbClr val="C00000"/>
                    </a:gs>
                    <a:gs pos="26000">
                      <a:schemeClr val="tx1"/>
                    </a:gs>
                    <a:gs pos="27000">
                      <a:srgbClr val="C00000"/>
                    </a:gs>
                    <a:gs pos="52000">
                      <a:srgbClr val="000000"/>
                    </a:gs>
                    <a:gs pos="66000">
                      <a:srgbClr val="000000"/>
                    </a:gs>
                    <a:gs pos="64808">
                      <a:srgbClr val="C00000"/>
                    </a:gs>
                    <a:gs pos="53000">
                      <a:srgbClr val="C00000"/>
                    </a:gs>
                    <a:gs pos="39000">
                      <a:srgbClr val="000000"/>
                    </a:gs>
                    <a:gs pos="37631">
                      <a:srgbClr val="C00000"/>
                    </a:gs>
                    <a:gs pos="15000">
                      <a:schemeClr val="tx1"/>
                    </a:gs>
                  </a:gsLst>
                  <a:lin ang="2700000" scaled="0"/>
                </a:gra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정치</a:t>
            </a:r>
            <a:endParaRPr lang="ko-KR" altLang="en-US" sz="8800" b="1" dirty="0">
              <a:ln w="25400" cap="rnd">
                <a:solidFill>
                  <a:schemeClr val="bg1"/>
                </a:solidFill>
                <a:prstDash val="lgDashDotDot"/>
                <a:miter lim="800000"/>
              </a:ln>
              <a:gradFill>
                <a:gsLst>
                  <a:gs pos="14000">
                    <a:srgbClr val="C00000"/>
                  </a:gs>
                  <a:gs pos="26000">
                    <a:schemeClr val="tx1"/>
                  </a:gs>
                  <a:gs pos="27000">
                    <a:srgbClr val="C00000"/>
                  </a:gs>
                  <a:gs pos="52000">
                    <a:srgbClr val="000000"/>
                  </a:gs>
                  <a:gs pos="66000">
                    <a:srgbClr val="000000"/>
                  </a:gs>
                  <a:gs pos="64808">
                    <a:srgbClr val="C00000"/>
                  </a:gs>
                  <a:gs pos="53000">
                    <a:srgbClr val="C00000"/>
                  </a:gs>
                  <a:gs pos="39000">
                    <a:srgbClr val="000000"/>
                  </a:gs>
                  <a:gs pos="37631">
                    <a:srgbClr val="C00000"/>
                  </a:gs>
                  <a:gs pos="15000">
                    <a:schemeClr val="tx1"/>
                  </a:gs>
                </a:gsLst>
                <a:lin ang="2700000" scaled="0"/>
              </a:gra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091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49600" y="908720"/>
            <a:ext cx="324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1899</a:t>
            </a:r>
            <a:r>
              <a:rPr lang="ko-KR" altLang="en-US" dirty="0" smtClean="0"/>
              <a:t>년에 의정부 산하 기구로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63703" y="2492896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 smtClean="0">
                <a:ln w="28575">
                  <a:solidFill>
                    <a:schemeClr val="bg1"/>
                  </a:solidFill>
                </a:ln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법규교정소</a:t>
            </a:r>
            <a:endParaRPr lang="en-US" altLang="ko-KR" sz="3600" dirty="0" smtClean="0">
              <a:ln w="28575">
                <a:solidFill>
                  <a:schemeClr val="bg1"/>
                </a:solidFill>
              </a:ln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18002" y="378904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/>
              <a:t>설치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16212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6595" y="260648"/>
            <a:ext cx="38908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이 곳에서 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1899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8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14</a:t>
            </a:r>
            <a:r>
              <a:rPr lang="ko-KR" altLang="en-US" dirty="0"/>
              <a:t>일</a:t>
            </a:r>
            <a:endParaRPr lang="en-US" altLang="ko-KR" dirty="0" smtClean="0"/>
          </a:p>
          <a:p>
            <a:pPr algn="ctr"/>
            <a:r>
              <a:rPr lang="ko-KR" altLang="en-US" sz="5400" b="1" dirty="0" err="1" smtClean="0">
                <a:solidFill>
                  <a:srgbClr val="C00000"/>
                </a:solidFill>
              </a:rPr>
              <a:t>대한국</a:t>
            </a:r>
            <a:r>
              <a:rPr lang="ko-KR" altLang="en-US" sz="5400" b="1" dirty="0" smtClean="0">
                <a:solidFill>
                  <a:srgbClr val="C00000"/>
                </a:solidFill>
              </a:rPr>
              <a:t> 국제</a:t>
            </a:r>
            <a:endParaRPr lang="en-US" altLang="ko-KR" sz="5400" b="1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dirty="0" err="1" smtClean="0"/>
              <a:t>를</a:t>
            </a:r>
            <a:r>
              <a:rPr lang="ko-KR" altLang="en-US" dirty="0" smtClean="0"/>
              <a:t> 제정한다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6" name="Picture 2" descr="https://upload.wikimedia.org/wikipedia/commons/2/2a/%E5%A4%A7%E9%9F%93%E5%9C%8B%E5%88%B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04864"/>
            <a:ext cx="6886575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875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3000" y="2705725"/>
            <a:ext cx="6858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제일조</a:t>
            </a:r>
            <a:r>
              <a:rPr lang="en-US" altLang="ko-KR" sz="2800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800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第一條</a:t>
            </a:r>
            <a:r>
              <a:rPr lang="en-US" altLang="ko-KR" sz="2800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en-US" altLang="ko-KR" sz="2400" dirty="0" smtClean="0">
              <a:solidFill>
                <a:srgbClr val="C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 err="1" smtClean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대한국</a:t>
            </a:r>
            <a:r>
              <a:rPr lang="en-US" altLang="ko-KR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大韓國</a:t>
            </a:r>
            <a:r>
              <a:rPr lang="en-US" altLang="ko-KR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은 세계 만국</a:t>
            </a:r>
            <a:r>
              <a:rPr lang="en-US" altLang="ko-KR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世界萬國</a:t>
            </a:r>
            <a:r>
              <a:rPr lang="en-US" altLang="ko-KR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공인</a:t>
            </a:r>
            <a:r>
              <a:rPr lang="en-US" altLang="ko-KR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公認</a:t>
            </a:r>
            <a:r>
              <a:rPr lang="en-US" altLang="ko-KR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err="1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되온</a:t>
            </a:r>
            <a:r>
              <a:rPr lang="ko-KR" altLang="en-US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바 자주독립</a:t>
            </a:r>
            <a:r>
              <a:rPr lang="en-US" altLang="ko-KR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自主獨立</a:t>
            </a:r>
            <a:r>
              <a:rPr lang="en-US" altLang="ko-KR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하온 제국</a:t>
            </a:r>
            <a:r>
              <a:rPr lang="en-US" altLang="ko-KR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帝國</a:t>
            </a:r>
            <a:r>
              <a:rPr lang="en-US" altLang="ko-KR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이니라</a:t>
            </a:r>
            <a:r>
              <a:rPr lang="en-US" altLang="ko-KR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0667" y="5301208"/>
            <a:ext cx="575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대한 제국은 세계 만국이 공인한 자주독립 제국이다</a:t>
            </a:r>
            <a:r>
              <a:rPr lang="en-US" altLang="ko-KR" dirty="0" smtClean="0">
                <a:solidFill>
                  <a:srgbClr val="0070C0"/>
                </a:solidFill>
              </a:rPr>
              <a:t>.”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992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3000" y="2705725"/>
            <a:ext cx="685800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제이조</a:t>
            </a:r>
            <a:r>
              <a:rPr lang="en-US" altLang="ko-KR" sz="2800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800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第</a:t>
            </a:r>
            <a:r>
              <a:rPr lang="ko-KR" altLang="en-US" sz="2800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二</a:t>
            </a:r>
            <a:r>
              <a:rPr lang="ko-KR" altLang="en-US" sz="2800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條</a:t>
            </a:r>
            <a:r>
              <a:rPr lang="en-US" altLang="ko-KR" sz="2800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en-US" altLang="ko-KR" sz="2400" dirty="0" smtClean="0">
              <a:solidFill>
                <a:srgbClr val="C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대한국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大韓國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정치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政治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는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유전즉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오백년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전래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由前則五百年傳來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하시고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유후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항만세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불변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由後恒萬歲不變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하오실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전제 정치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專制政治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이니라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0667" y="5301208"/>
            <a:ext cx="515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대한제국의 정치는 만세불변의 전제 정치이다</a:t>
            </a:r>
            <a:r>
              <a:rPr lang="en-US" altLang="ko-KR" dirty="0" smtClean="0">
                <a:solidFill>
                  <a:srgbClr val="0070C0"/>
                </a:solidFill>
              </a:rPr>
              <a:t>.”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87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3000" y="2705725"/>
            <a:ext cx="685800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제삼조</a:t>
            </a:r>
            <a:r>
              <a:rPr lang="en-US" altLang="ko-KR" sz="2800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800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第</a:t>
            </a:r>
            <a:r>
              <a:rPr lang="ko-KR" altLang="en-US" sz="2800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三</a:t>
            </a:r>
            <a:r>
              <a:rPr lang="ko-KR" altLang="en-US" sz="2800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條</a:t>
            </a:r>
            <a:r>
              <a:rPr lang="en-US" altLang="ko-KR" sz="2800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en-US" altLang="ko-KR" sz="2400" dirty="0" smtClean="0">
              <a:solidFill>
                <a:srgbClr val="C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대한국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大韓國</a:t>
            </a:r>
            <a:r>
              <a:rPr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대황제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大皇帝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께옵서는 무한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無限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하온 군권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君權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향유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享有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하옵시나니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공법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公法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위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謂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 바 자립 정체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自立政體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이니라</a:t>
            </a:r>
            <a:r>
              <a:rPr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0667" y="5301208"/>
            <a:ext cx="5445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대한제국 </a:t>
            </a:r>
            <a:r>
              <a:rPr lang="ko-KR" altLang="en-US" dirty="0" err="1" smtClean="0">
                <a:solidFill>
                  <a:srgbClr val="0070C0"/>
                </a:solidFill>
              </a:rPr>
              <a:t>대황제는</a:t>
            </a:r>
            <a:r>
              <a:rPr lang="ko-KR" altLang="en-US" dirty="0" smtClean="0">
                <a:solidFill>
                  <a:srgbClr val="0070C0"/>
                </a:solidFill>
              </a:rPr>
              <a:t> 무한한 군권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err="1" smtClean="0">
                <a:solidFill>
                  <a:srgbClr val="0070C0"/>
                </a:solidFill>
              </a:rPr>
              <a:t>군주권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  <a:r>
              <a:rPr lang="ko-KR" altLang="en-US" dirty="0" smtClean="0">
                <a:solidFill>
                  <a:srgbClr val="0070C0"/>
                </a:solidFill>
              </a:rPr>
              <a:t>을 누린다</a:t>
            </a:r>
            <a:r>
              <a:rPr lang="en-US" altLang="ko-KR" dirty="0" smtClean="0">
                <a:solidFill>
                  <a:srgbClr val="0070C0"/>
                </a:solidFill>
              </a:rPr>
              <a:t>.”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0438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3000" y="2705725"/>
            <a:ext cx="68580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제사조</a:t>
            </a:r>
            <a:r>
              <a:rPr lang="en-US" altLang="ko-KR" sz="2800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800" b="1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第</a:t>
            </a:r>
            <a:r>
              <a:rPr lang="ko-KR" altLang="en-US" sz="2800" b="1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四</a:t>
            </a:r>
            <a:r>
              <a:rPr lang="ko-KR" altLang="en-US" sz="2800" b="1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條</a:t>
            </a:r>
            <a:r>
              <a:rPr lang="en-US" altLang="ko-KR" sz="2800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en-US" altLang="ko-KR" sz="2400" dirty="0" smtClean="0">
              <a:solidFill>
                <a:srgbClr val="C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대한국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신민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大韓國臣民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 </a:t>
            </a:r>
            <a:r>
              <a:rPr lang="ko-KR" altLang="en-US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대황제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大皇帝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향유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享有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하옵시는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군권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君權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침손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侵損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할 행위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行爲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 유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有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하면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기이행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미행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其已行未行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무론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勿論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하고 신민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臣民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도리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道理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失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 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者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인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認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할지니라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0667" y="5301208"/>
            <a:ext cx="6072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대한제국 신민이 </a:t>
            </a:r>
            <a:r>
              <a:rPr lang="ko-KR" altLang="en-US" dirty="0" err="1" smtClean="0">
                <a:solidFill>
                  <a:srgbClr val="0070C0"/>
                </a:solidFill>
              </a:rPr>
              <a:t>대황제의</a:t>
            </a:r>
            <a:r>
              <a:rPr lang="ko-KR" altLang="en-US" dirty="0" smtClean="0">
                <a:solidFill>
                  <a:srgbClr val="0070C0"/>
                </a:solidFill>
              </a:rPr>
              <a:t> 군권을 침해할 </a:t>
            </a:r>
            <a:r>
              <a:rPr lang="ko-KR" altLang="en-US" dirty="0" err="1" smtClean="0">
                <a:solidFill>
                  <a:srgbClr val="0070C0"/>
                </a:solidFill>
              </a:rPr>
              <a:t>행위할</a:t>
            </a:r>
            <a:r>
              <a:rPr lang="ko-KR" altLang="en-US" dirty="0" smtClean="0">
                <a:solidFill>
                  <a:srgbClr val="0070C0"/>
                </a:solidFill>
              </a:rPr>
              <a:t> 경우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집행유예는 물론 신민의 도리를 잃은 자이다</a:t>
            </a:r>
            <a:r>
              <a:rPr lang="en-US" altLang="ko-KR" dirty="0" smtClean="0">
                <a:solidFill>
                  <a:srgbClr val="0070C0"/>
                </a:solidFill>
              </a:rPr>
              <a:t>.”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32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oseon dynasty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3587" y="0"/>
            <a:ext cx="10271173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61725" y="3105834"/>
            <a:ext cx="4820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당시 상황은 이러했다</a:t>
            </a:r>
            <a:r>
              <a:rPr lang="en-US" altLang="ko-KR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3600" dirty="0">
              <a:ln w="28575">
                <a:solidFill>
                  <a:schemeClr val="bg1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66491" y="0"/>
            <a:ext cx="9433048" cy="576064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7391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3000" y="2705725"/>
            <a:ext cx="685800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제오조</a:t>
            </a:r>
            <a:r>
              <a:rPr lang="en-US" altLang="ko-KR" sz="2800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800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第五條</a:t>
            </a:r>
            <a:r>
              <a:rPr lang="en-US" altLang="ko-KR" sz="2800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en-US" altLang="ko-KR" sz="2400" dirty="0" smtClean="0">
              <a:solidFill>
                <a:srgbClr val="C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대한국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大韓國</a:t>
            </a:r>
            <a:r>
              <a:rPr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대황제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大皇帝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께옵서는 국내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國內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육해군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陸海軍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통솔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統率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하옵시어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편제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編制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정하옵시고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계엄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戒嚴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),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해엄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解嚴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명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命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하옵시나니라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301208"/>
            <a:ext cx="5841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대한 제국 </a:t>
            </a:r>
            <a:r>
              <a:rPr lang="ko-KR" altLang="en-US" dirty="0" err="1" smtClean="0">
                <a:solidFill>
                  <a:srgbClr val="0070C0"/>
                </a:solidFill>
              </a:rPr>
              <a:t>대황제는</a:t>
            </a:r>
            <a:r>
              <a:rPr lang="ko-KR" altLang="en-US" dirty="0" smtClean="0">
                <a:solidFill>
                  <a:srgbClr val="0070C0"/>
                </a:solidFill>
              </a:rPr>
              <a:t> 육해군을 통솔하고 군대의 편제를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정하며 계엄을 명한다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237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3000" y="2705725"/>
            <a:ext cx="6858000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제육조</a:t>
            </a:r>
            <a:r>
              <a:rPr lang="en-US" altLang="ko-KR" sz="2800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800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第六條</a:t>
            </a:r>
            <a:r>
              <a:rPr lang="en-US" altLang="ko-KR" sz="2800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en-US" altLang="ko-KR" sz="2400" dirty="0" smtClean="0">
              <a:solidFill>
                <a:srgbClr val="C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대한국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大韓國</a:t>
            </a:r>
            <a:r>
              <a:rPr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대황제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大皇帝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께옵서는 법률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法律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제정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制定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하옵시어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그 반포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頒布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와 집행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執行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명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命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하옵시고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만국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萬國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공공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公共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 법률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法律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효방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效倣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하사 국내 법률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國內法律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도 개정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改定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하옵시고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대사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大赦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특사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特赦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감형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減刑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복권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復權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명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命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하시옵나니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공법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公法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위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謂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 바 자정 율례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自定律例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이니라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0810" y="5301208"/>
            <a:ext cx="5923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대한 제국 </a:t>
            </a:r>
            <a:r>
              <a:rPr lang="ko-KR" altLang="en-US" dirty="0" err="1" smtClean="0">
                <a:solidFill>
                  <a:srgbClr val="0070C0"/>
                </a:solidFill>
              </a:rPr>
              <a:t>대황제는</a:t>
            </a:r>
            <a:r>
              <a:rPr lang="ko-KR" altLang="en-US" dirty="0" smtClean="0">
                <a:solidFill>
                  <a:srgbClr val="0070C0"/>
                </a:solidFill>
              </a:rPr>
              <a:t> 법률을 제정하여 그 반포의 집행을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명하고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대사와 특사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감형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복권을 명한다</a:t>
            </a:r>
            <a:r>
              <a:rPr lang="en-US" altLang="ko-KR" dirty="0" smtClean="0">
                <a:solidFill>
                  <a:srgbClr val="0070C0"/>
                </a:solidFill>
              </a:rPr>
              <a:t>.”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601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3000" y="2705725"/>
            <a:ext cx="68580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제칠조</a:t>
            </a:r>
            <a:r>
              <a:rPr lang="en-US" altLang="ko-KR" sz="2800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800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第七條</a:t>
            </a:r>
            <a:r>
              <a:rPr lang="en-US" altLang="ko-KR" sz="2800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en-US" altLang="ko-KR" sz="2400" dirty="0" smtClean="0">
              <a:solidFill>
                <a:srgbClr val="C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대한국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大韓國</a:t>
            </a:r>
            <a:r>
              <a:rPr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대황제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大皇帝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께옵서는 행정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行政</a:t>
            </a:r>
            <a:r>
              <a:rPr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en-US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각부부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各府部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관제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官制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와 문무관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文武官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봉급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俸給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제정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制定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혹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或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개정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改定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하옵시고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행정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行政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上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필요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必要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 각항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各項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칙령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勅令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발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發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하옵시나니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공법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公法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위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謂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 바 자행 치리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自行治理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이니라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5400" y="5301208"/>
            <a:ext cx="6154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대한 제국 </a:t>
            </a:r>
            <a:r>
              <a:rPr lang="ko-KR" altLang="en-US" dirty="0" err="1" smtClean="0">
                <a:solidFill>
                  <a:srgbClr val="0070C0"/>
                </a:solidFill>
              </a:rPr>
              <a:t>대황제는</a:t>
            </a:r>
            <a:r>
              <a:rPr lang="ko-KR" altLang="en-US" dirty="0" smtClean="0">
                <a:solidFill>
                  <a:srgbClr val="0070C0"/>
                </a:solidFill>
              </a:rPr>
              <a:t> 행정 </a:t>
            </a:r>
            <a:r>
              <a:rPr lang="ko-KR" altLang="en-US" dirty="0" err="1" smtClean="0">
                <a:solidFill>
                  <a:srgbClr val="0070C0"/>
                </a:solidFill>
              </a:rPr>
              <a:t>각부부의</a:t>
            </a:r>
            <a:r>
              <a:rPr lang="ko-KR" altLang="en-US" dirty="0" smtClean="0">
                <a:solidFill>
                  <a:srgbClr val="0070C0"/>
                </a:solidFill>
              </a:rPr>
              <a:t> 관제와 관리의 봉급을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제정하거나 개정하고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칙령을 반포할 수 있다</a:t>
            </a:r>
            <a:r>
              <a:rPr lang="en-US" altLang="ko-KR" dirty="0" smtClean="0">
                <a:solidFill>
                  <a:srgbClr val="0070C0"/>
                </a:solidFill>
              </a:rPr>
              <a:t>.”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761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3000" y="2705725"/>
            <a:ext cx="68580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제팔조</a:t>
            </a:r>
            <a:r>
              <a:rPr lang="en-US" altLang="ko-KR" sz="2800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800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第八條</a:t>
            </a:r>
            <a:r>
              <a:rPr lang="en-US" altLang="ko-KR" sz="2800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en-US" altLang="ko-KR" sz="2400" dirty="0" smtClean="0">
              <a:solidFill>
                <a:srgbClr val="C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대한국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大韓國</a:t>
            </a:r>
            <a:r>
              <a:rPr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대황제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大皇帝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께옵서는 문무관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文武官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출척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黜陟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임면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任免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행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하옵시고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작위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爵位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훈장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勳章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급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及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기타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其他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영전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榮轉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수여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授與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혹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或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체탈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遞奪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하옵시나니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공법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公法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위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謂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 바 자선 신공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自選臣工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이니라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9859" y="5301208"/>
            <a:ext cx="780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대한 제국 </a:t>
            </a:r>
            <a:r>
              <a:rPr lang="ko-KR" altLang="en-US" dirty="0" err="1" smtClean="0">
                <a:solidFill>
                  <a:srgbClr val="0070C0"/>
                </a:solidFill>
              </a:rPr>
              <a:t>대황제는</a:t>
            </a:r>
            <a:r>
              <a:rPr lang="ko-KR" altLang="en-US" dirty="0" smtClean="0">
                <a:solidFill>
                  <a:srgbClr val="0070C0"/>
                </a:solidFill>
              </a:rPr>
              <a:t> 관리의 </a:t>
            </a:r>
            <a:r>
              <a:rPr lang="ko-KR" altLang="en-US" dirty="0" err="1" smtClean="0">
                <a:solidFill>
                  <a:srgbClr val="0070C0"/>
                </a:solidFill>
              </a:rPr>
              <a:t>출척과</a:t>
            </a:r>
            <a:r>
              <a:rPr lang="ko-KR" altLang="en-US" dirty="0" smtClean="0">
                <a:solidFill>
                  <a:srgbClr val="0070C0"/>
                </a:solidFill>
              </a:rPr>
              <a:t> 작위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훈장 등 영전을 수여할 수 있다</a:t>
            </a:r>
            <a:r>
              <a:rPr lang="en-US" altLang="ko-KR" dirty="0" smtClean="0">
                <a:solidFill>
                  <a:srgbClr val="0070C0"/>
                </a:solidFill>
              </a:rPr>
              <a:t>.”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128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3000" y="2705725"/>
            <a:ext cx="68580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제구조</a:t>
            </a:r>
            <a:r>
              <a:rPr lang="en-US" altLang="ko-KR" sz="2800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800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第九條</a:t>
            </a:r>
            <a:r>
              <a:rPr lang="en-US" altLang="ko-KR" sz="2800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en-US" altLang="ko-KR" sz="2400" dirty="0" smtClean="0">
              <a:solidFill>
                <a:srgbClr val="C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대한국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大韓國</a:t>
            </a:r>
            <a:r>
              <a:rPr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대황제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大皇帝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께옵서는 각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유약국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各有約國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사신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使臣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파송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주찰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派送駐紮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케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하옵시고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선전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宣戰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강화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講和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급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及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제반 약조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諸般約條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체결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締結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하옵시나니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공법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公法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위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謂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 바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자견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사신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自遣使臣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이니라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114" y="5301208"/>
            <a:ext cx="796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대한 제국 </a:t>
            </a:r>
            <a:r>
              <a:rPr lang="ko-KR" altLang="en-US" dirty="0" err="1" smtClean="0">
                <a:solidFill>
                  <a:srgbClr val="0070C0"/>
                </a:solidFill>
              </a:rPr>
              <a:t>대황제는</a:t>
            </a:r>
            <a:r>
              <a:rPr lang="ko-KR" altLang="en-US" dirty="0" smtClean="0">
                <a:solidFill>
                  <a:srgbClr val="0070C0"/>
                </a:solidFill>
              </a:rPr>
              <a:t> 각 조약의 체결 국가에 사신을 파견하고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선전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강화 및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제반 조약을 체결한다</a:t>
            </a:r>
            <a:r>
              <a:rPr lang="en-US" altLang="ko-KR" dirty="0" smtClean="0">
                <a:solidFill>
                  <a:srgbClr val="0070C0"/>
                </a:solidFill>
              </a:rPr>
              <a:t>.”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852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3278" y="1196752"/>
            <a:ext cx="6577443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/>
              <a:t>본래는</a:t>
            </a:r>
            <a:endParaRPr lang="en-US" altLang="ko-KR" sz="3200" b="1" dirty="0" smtClean="0"/>
          </a:p>
          <a:p>
            <a:pPr algn="ctr"/>
            <a:r>
              <a:rPr lang="ko-KR" altLang="en-US" sz="4000" b="1" dirty="0" smtClean="0">
                <a:solidFill>
                  <a:srgbClr val="C00000"/>
                </a:solidFill>
              </a:rPr>
              <a:t>입헌군주제 확립</a:t>
            </a:r>
            <a:endParaRPr lang="en-US" altLang="ko-KR" sz="4000" b="1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3200" b="1" dirty="0" smtClean="0"/>
              <a:t>을 목적으로 제정되었다</a:t>
            </a:r>
            <a:r>
              <a:rPr lang="en-US" altLang="ko-KR" sz="3200" b="1" dirty="0" smtClean="0"/>
              <a:t>.</a:t>
            </a:r>
            <a:endParaRPr lang="en-US" altLang="ko-KR" sz="3200" b="1" dirty="0"/>
          </a:p>
          <a:p>
            <a:pPr algn="ctr"/>
            <a:endParaRPr lang="en-US" altLang="ko-KR" sz="3200" b="1" dirty="0" smtClean="0"/>
          </a:p>
          <a:p>
            <a:pPr algn="ctr"/>
            <a:endParaRPr lang="en-US" altLang="ko-KR" sz="3200" b="1" dirty="0"/>
          </a:p>
          <a:p>
            <a:pPr algn="ctr"/>
            <a:r>
              <a:rPr lang="ko-KR" altLang="en-US" sz="3200" b="1" dirty="0" smtClean="0"/>
              <a:t>그래서 일부는</a:t>
            </a:r>
            <a:endParaRPr lang="en-US" altLang="ko-KR" sz="3200" b="1" dirty="0" smtClean="0"/>
          </a:p>
          <a:p>
            <a:pPr algn="ctr"/>
            <a:r>
              <a:rPr lang="ko-KR" altLang="en-US" sz="3200" b="1" dirty="0" smtClean="0"/>
              <a:t>최초의 근대적 </a:t>
            </a:r>
            <a:r>
              <a:rPr lang="ko-KR" altLang="en-US" sz="3200" b="1" dirty="0" err="1" smtClean="0"/>
              <a:t>헌법이라곤</a:t>
            </a:r>
            <a:r>
              <a:rPr lang="ko-KR" altLang="en-US" sz="3200" b="1" dirty="0" smtClean="0"/>
              <a:t> 하지만</a:t>
            </a:r>
            <a:r>
              <a:rPr lang="en-US" altLang="ko-KR" sz="3200" b="1" dirty="0" smtClean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816892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913" y="1844824"/>
            <a:ext cx="3140174" cy="35393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rot="19445944">
            <a:off x="505721" y="1093840"/>
            <a:ext cx="28632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대한국</a:t>
            </a:r>
            <a:r>
              <a:rPr lang="en-US" altLang="ko-KR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(</a:t>
            </a:r>
            <a:r>
              <a:rPr lang="ko-KR" alt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大韓國</a:t>
            </a:r>
            <a:r>
              <a:rPr lang="en-US" altLang="ko-KR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)</a:t>
            </a:r>
          </a:p>
          <a:p>
            <a:pPr algn="r"/>
            <a:r>
              <a:rPr lang="ko-KR" altLang="en-US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대황제</a:t>
            </a:r>
            <a:r>
              <a:rPr lang="en-US" altLang="ko-KR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(</a:t>
            </a:r>
            <a:r>
              <a:rPr lang="ko-KR" alt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大皇帝</a:t>
            </a:r>
            <a:r>
              <a:rPr lang="en-US" altLang="ko-KR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)</a:t>
            </a:r>
            <a:r>
              <a:rPr lang="ko-KR" altLang="en-US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께옵서는</a:t>
            </a:r>
            <a:r>
              <a:rPr lang="en-US" altLang="ko-KR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…</a:t>
            </a:r>
            <a:endParaRPr lang="ko-KR" altLang="en-US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 rot="271749">
            <a:off x="1350724" y="4969526"/>
            <a:ext cx="25651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대한국</a:t>
            </a:r>
            <a:r>
              <a:rPr lang="en-US" altLang="ko-KR" sz="1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(</a:t>
            </a:r>
            <a:r>
              <a:rPr lang="ko-KR" altLang="en-US" sz="1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大韓國</a:t>
            </a:r>
            <a:r>
              <a:rPr lang="en-US" altLang="ko-KR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)</a:t>
            </a:r>
          </a:p>
          <a:p>
            <a:r>
              <a:rPr lang="ko-KR" altLang="en-US" sz="16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대황제</a:t>
            </a:r>
            <a:r>
              <a:rPr lang="en-US" altLang="ko-KR" sz="1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(</a:t>
            </a:r>
            <a:r>
              <a:rPr lang="ko-KR" altLang="en-US" sz="1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大皇帝</a:t>
            </a:r>
            <a:r>
              <a:rPr lang="en-US" altLang="ko-KR" sz="1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)</a:t>
            </a:r>
            <a:r>
              <a:rPr lang="ko-KR" altLang="en-US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께옵서는</a:t>
            </a:r>
            <a:r>
              <a:rPr lang="en-US" altLang="ko-KR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…</a:t>
            </a:r>
            <a:endParaRPr lang="ko-KR" altLang="en-US" sz="1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 rot="2711155">
            <a:off x="6063105" y="2478351"/>
            <a:ext cx="3158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대한국</a:t>
            </a:r>
            <a:r>
              <a:rPr lang="en-US" altLang="ko-KR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(</a:t>
            </a:r>
            <a:r>
              <a:rPr lang="ko-KR" alt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大韓國</a:t>
            </a:r>
            <a:r>
              <a:rPr lang="en-US" altLang="ko-KR" sz="2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)</a:t>
            </a:r>
          </a:p>
          <a:p>
            <a:r>
              <a:rPr lang="ko-KR" altLang="en-US" sz="20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대황제</a:t>
            </a:r>
            <a:r>
              <a:rPr lang="en-US" altLang="ko-KR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(</a:t>
            </a:r>
            <a:r>
              <a:rPr lang="ko-KR" alt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大皇帝</a:t>
            </a:r>
            <a:r>
              <a:rPr lang="en-US" altLang="ko-KR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)</a:t>
            </a:r>
            <a:r>
              <a:rPr lang="ko-KR" altLang="en-US" sz="2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께옵서는</a:t>
            </a:r>
            <a:r>
              <a:rPr lang="en-US" altLang="ko-KR" sz="2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…</a:t>
            </a:r>
            <a:endParaRPr lang="ko-KR" altLang="en-US" sz="2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 rot="15176766">
            <a:off x="4233139" y="984235"/>
            <a:ext cx="25651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대한국</a:t>
            </a:r>
            <a:r>
              <a:rPr lang="en-US" altLang="ko-KR" sz="1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(</a:t>
            </a:r>
            <a:r>
              <a:rPr lang="ko-KR" altLang="en-US" sz="1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大韓國</a:t>
            </a:r>
            <a:r>
              <a:rPr lang="en-US" altLang="ko-KR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)</a:t>
            </a:r>
          </a:p>
          <a:p>
            <a:pPr algn="ctr"/>
            <a:r>
              <a:rPr lang="ko-KR" altLang="en-US" sz="16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대황제</a:t>
            </a:r>
            <a:r>
              <a:rPr lang="en-US" altLang="ko-KR" sz="1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(</a:t>
            </a:r>
            <a:r>
              <a:rPr lang="ko-KR" altLang="en-US" sz="1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大皇帝</a:t>
            </a:r>
            <a:r>
              <a:rPr lang="en-US" altLang="ko-KR" sz="1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)</a:t>
            </a:r>
            <a:r>
              <a:rPr lang="ko-KR" altLang="en-US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께옵서는</a:t>
            </a:r>
            <a:r>
              <a:rPr lang="en-US" altLang="ko-KR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…</a:t>
            </a:r>
            <a:endParaRPr lang="ko-KR" altLang="en-US" sz="1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504" y="5517232"/>
            <a:ext cx="892899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</a:rPr>
              <a:t>대한제국이 수립된 이후 </a:t>
            </a:r>
            <a:r>
              <a:rPr lang="ko-KR" alt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Arial" panose="020B0604020202020204" pitchFamily="34" charset="0"/>
              </a:rPr>
              <a:t>황권을 </a:t>
            </a:r>
            <a:r>
              <a:rPr lang="ko-KR" altLang="en-US" sz="2800" b="1" dirty="0" smtClean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Arial" panose="020B0604020202020204" pitchFamily="34" charset="0"/>
              </a:rPr>
              <a:t>강화</a:t>
            </a:r>
            <a:r>
              <a:rPr lang="ko-KR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</a:rPr>
              <a:t>하고</a:t>
            </a:r>
            <a:r>
              <a:rPr lang="ko-KR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endParaRPr lang="en-US" altLang="ko-KR" sz="20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Arial" panose="020B0604020202020204" pitchFamily="34" charset="0"/>
              </a:rPr>
              <a:t>통치권을 </a:t>
            </a:r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Arial" panose="020B0604020202020204" pitchFamily="34" charset="0"/>
              </a:rPr>
              <a:t>집중</a:t>
            </a:r>
            <a:r>
              <a:rPr lang="ko-KR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</a:rPr>
              <a:t>시키려는 움직임</a:t>
            </a:r>
            <a:endParaRPr lang="ko-KR" alt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59985" y="2276872"/>
            <a:ext cx="58240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어</a:t>
            </a:r>
            <a:r>
              <a:rPr lang="en-US" altLang="ko-KR" sz="8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… </a:t>
            </a:r>
            <a:r>
              <a:rPr lang="ko-KR" altLang="en-US" sz="8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글쎄요</a:t>
            </a:r>
            <a:r>
              <a:rPr lang="en-US" altLang="ko-KR" sz="8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.</a:t>
            </a:r>
            <a:endParaRPr lang="ko-KR" altLang="en-US" sz="8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641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32756" y="620688"/>
            <a:ext cx="667848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atin typeface="Arial" panose="020B0604020202020204" pitchFamily="34" charset="0"/>
              </a:rPr>
              <a:t> </a:t>
            </a:r>
            <a:r>
              <a:rPr lang="ko-KR" altLang="en-US" sz="4400" b="1" dirty="0" smtClean="0">
                <a:solidFill>
                  <a:srgbClr val="C00000"/>
                </a:solidFill>
                <a:latin typeface="Arial" panose="020B0604020202020204" pitchFamily="34" charset="0"/>
              </a:rPr>
              <a:t>정확히 말하면</a:t>
            </a:r>
            <a:r>
              <a:rPr lang="ko-KR" altLang="en-US" sz="2800" b="1" dirty="0" smtClean="0">
                <a:latin typeface="Arial" panose="020B0604020202020204" pitchFamily="34" charset="0"/>
              </a:rPr>
              <a:t> </a:t>
            </a:r>
            <a:endParaRPr lang="en-US" altLang="ko-KR" sz="28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2800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2800" b="1" dirty="0" smtClean="0">
                <a:solidFill>
                  <a:srgbClr val="0070C0"/>
                </a:solidFill>
                <a:latin typeface="Arial" panose="020B0604020202020204" pitchFamily="34" charset="0"/>
              </a:rPr>
              <a:t>무한 </a:t>
            </a:r>
            <a:r>
              <a:rPr lang="ko-KR" altLang="en-US" sz="2800" b="1" dirty="0">
                <a:solidFill>
                  <a:srgbClr val="0070C0"/>
                </a:solidFill>
                <a:latin typeface="Arial" panose="020B0604020202020204" pitchFamily="34" charset="0"/>
              </a:rPr>
              <a:t>불가침의 군권을 향유</a:t>
            </a:r>
            <a:r>
              <a:rPr lang="ko-KR" altLang="en-US" sz="2800" dirty="0">
                <a:latin typeface="Arial" panose="020B0604020202020204" pitchFamily="34" charset="0"/>
              </a:rPr>
              <a:t>하며 </a:t>
            </a:r>
            <a:endParaRPr lang="en-US" altLang="ko-KR" sz="2800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3200" b="1" dirty="0" smtClean="0">
                <a:solidFill>
                  <a:srgbClr val="0070C0"/>
                </a:solidFill>
                <a:latin typeface="Arial" panose="020B0604020202020204" pitchFamily="34" charset="0"/>
              </a:rPr>
              <a:t>입법</a:t>
            </a:r>
            <a:endParaRPr lang="en-US" altLang="ko-KR" sz="3200" b="1" dirty="0" smtClean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3200" b="1" dirty="0" smtClean="0">
                <a:solidFill>
                  <a:srgbClr val="0070C0"/>
                </a:solidFill>
                <a:latin typeface="Arial" panose="020B0604020202020204" pitchFamily="34" charset="0"/>
              </a:rPr>
              <a:t>사법</a:t>
            </a:r>
            <a:endParaRPr lang="en-US" altLang="ko-KR" sz="3200" b="1" dirty="0" smtClean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3200" b="1" dirty="0" smtClean="0">
                <a:solidFill>
                  <a:srgbClr val="0070C0"/>
                </a:solidFill>
                <a:latin typeface="Arial" panose="020B0604020202020204" pitchFamily="34" charset="0"/>
              </a:rPr>
              <a:t>행정</a:t>
            </a:r>
            <a:endParaRPr lang="en-US" altLang="ko-KR" sz="3200" b="1" dirty="0" smtClean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3200" b="1" dirty="0" smtClean="0">
                <a:solidFill>
                  <a:srgbClr val="0070C0"/>
                </a:solidFill>
                <a:latin typeface="Arial" panose="020B0604020202020204" pitchFamily="34" charset="0"/>
              </a:rPr>
              <a:t>선전</a:t>
            </a:r>
            <a:endParaRPr lang="en-US" altLang="ko-KR" sz="3200" b="1" dirty="0" smtClean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3200" b="1" dirty="0" smtClean="0">
                <a:solidFill>
                  <a:srgbClr val="0070C0"/>
                </a:solidFill>
                <a:latin typeface="Arial" panose="020B0604020202020204" pitchFamily="34" charset="0"/>
              </a:rPr>
              <a:t>강화</a:t>
            </a:r>
            <a:endParaRPr lang="en-US" altLang="ko-KR" sz="3200" b="1" dirty="0" smtClean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3200" b="1" dirty="0" smtClean="0">
                <a:solidFill>
                  <a:srgbClr val="0070C0"/>
                </a:solidFill>
                <a:latin typeface="Arial" panose="020B0604020202020204" pitchFamily="34" charset="0"/>
              </a:rPr>
              <a:t>계엄</a:t>
            </a:r>
            <a:endParaRPr lang="en-US" altLang="ko-KR" sz="3200" b="1" dirty="0" smtClean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3200" b="1" dirty="0" err="1" smtClean="0">
                <a:solidFill>
                  <a:srgbClr val="0070C0"/>
                </a:solidFill>
                <a:latin typeface="Arial" panose="020B0604020202020204" pitchFamily="34" charset="0"/>
              </a:rPr>
              <a:t>해엄</a:t>
            </a:r>
            <a:endParaRPr lang="en-US" altLang="ko-KR" sz="3200" b="1" dirty="0" smtClean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2800" dirty="0" smtClean="0">
                <a:latin typeface="Arial" panose="020B0604020202020204" pitchFamily="34" charset="0"/>
              </a:rPr>
              <a:t>을 전부 </a:t>
            </a:r>
            <a:r>
              <a:rPr lang="ko-KR" altLang="en-US" sz="3600" dirty="0" smtClean="0">
                <a:solidFill>
                  <a:srgbClr val="C00000"/>
                </a:solidFill>
                <a:latin typeface="Arial" panose="020B0604020202020204" pitchFamily="34" charset="0"/>
              </a:rPr>
              <a:t>황제</a:t>
            </a:r>
            <a:r>
              <a:rPr lang="ko-KR" altLang="en-US" sz="2800" dirty="0" smtClean="0">
                <a:latin typeface="Arial" panose="020B0604020202020204" pitchFamily="34" charset="0"/>
              </a:rPr>
              <a:t>가 한다</a:t>
            </a:r>
            <a:r>
              <a:rPr lang="en-US" altLang="ko-KR" sz="2800" dirty="0" smtClean="0">
                <a:latin typeface="Arial" panose="020B0604020202020204" pitchFamily="34" charset="0"/>
              </a:rPr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31721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80528" y="5877272"/>
            <a:ext cx="8352928" cy="216024"/>
          </a:xfrm>
          <a:prstGeom prst="rect">
            <a:avLst/>
          </a:prstGeom>
          <a:gradFill>
            <a:gsLst>
              <a:gs pos="0">
                <a:srgbClr val="FFC000"/>
              </a:gs>
              <a:gs pos="27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08520" y="5733256"/>
            <a:ext cx="5904656" cy="216024"/>
          </a:xfrm>
          <a:prstGeom prst="rect">
            <a:avLst/>
          </a:prstGeom>
          <a:gradFill>
            <a:gsLst>
              <a:gs pos="34000">
                <a:srgbClr val="C00000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6846" y="4365104"/>
            <a:ext cx="22012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dirty="0">
                <a:ln w="25400" cap="rnd">
                  <a:solidFill>
                    <a:schemeClr val="bg1"/>
                  </a:solidFill>
                  <a:prstDash val="lgDashDotDot"/>
                  <a:miter lim="800000"/>
                </a:ln>
                <a:gradFill>
                  <a:gsLst>
                    <a:gs pos="14000">
                      <a:srgbClr val="C00000"/>
                    </a:gs>
                    <a:gs pos="26000">
                      <a:schemeClr val="tx1"/>
                    </a:gs>
                    <a:gs pos="27000">
                      <a:srgbClr val="C00000"/>
                    </a:gs>
                    <a:gs pos="52000">
                      <a:srgbClr val="000000"/>
                    </a:gs>
                    <a:gs pos="66000">
                      <a:srgbClr val="000000"/>
                    </a:gs>
                    <a:gs pos="64808">
                      <a:srgbClr val="C00000"/>
                    </a:gs>
                    <a:gs pos="53000">
                      <a:srgbClr val="C00000"/>
                    </a:gs>
                    <a:gs pos="39000">
                      <a:srgbClr val="000000"/>
                    </a:gs>
                    <a:gs pos="37631">
                      <a:srgbClr val="C00000"/>
                    </a:gs>
                    <a:gs pos="15000">
                      <a:schemeClr val="tx1"/>
                    </a:gs>
                  </a:gsLst>
                  <a:lin ang="2700000" scaled="0"/>
                </a:gra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군사</a:t>
            </a:r>
            <a:endParaRPr lang="ko-KR" altLang="en-US" sz="8800" b="1" dirty="0">
              <a:ln w="25400" cap="rnd">
                <a:solidFill>
                  <a:schemeClr val="bg1"/>
                </a:solidFill>
                <a:prstDash val="lgDashDotDot"/>
                <a:miter lim="800000"/>
              </a:ln>
              <a:gradFill>
                <a:gsLst>
                  <a:gs pos="14000">
                    <a:srgbClr val="C00000"/>
                  </a:gs>
                  <a:gs pos="26000">
                    <a:schemeClr val="tx1"/>
                  </a:gs>
                  <a:gs pos="27000">
                    <a:srgbClr val="C00000"/>
                  </a:gs>
                  <a:gs pos="52000">
                    <a:srgbClr val="000000"/>
                  </a:gs>
                  <a:gs pos="66000">
                    <a:srgbClr val="000000"/>
                  </a:gs>
                  <a:gs pos="64808">
                    <a:srgbClr val="C00000"/>
                  </a:gs>
                  <a:gs pos="53000">
                    <a:srgbClr val="C00000"/>
                  </a:gs>
                  <a:gs pos="39000">
                    <a:srgbClr val="000000"/>
                  </a:gs>
                  <a:gs pos="37631">
                    <a:srgbClr val="C00000"/>
                  </a:gs>
                  <a:gs pos="15000">
                    <a:schemeClr val="tx1"/>
                  </a:gs>
                </a:gsLst>
                <a:lin ang="2700000" scaled="0"/>
              </a:gra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892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97792" y="2413337"/>
            <a:ext cx="47484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황제가 중앙과 지방의 군대를 통솔하기 위해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sz="5400" b="1" dirty="0" err="1" smtClean="0">
                <a:solidFill>
                  <a:srgbClr val="C00000"/>
                </a:solidFill>
              </a:rPr>
              <a:t>원수부</a:t>
            </a:r>
            <a:endParaRPr lang="en-US" altLang="ko-KR" sz="5400" b="1" dirty="0" smtClean="0">
              <a:solidFill>
                <a:srgbClr val="C00000"/>
              </a:solidFill>
            </a:endParaRPr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err="1" smtClean="0"/>
              <a:t>를</a:t>
            </a:r>
            <a:r>
              <a:rPr lang="ko-KR" altLang="en-US" dirty="0" smtClean="0"/>
              <a:t> 설치한다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5584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upload.wikimedia.org/wikipedia/commons/thumb/d/d2/Battle_of_the_Yellow_Sea_by_Korechika.jpg/1280px-Battle_of_the_Yellow_Sea_by_Korechik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4543" y="980728"/>
            <a:ext cx="10369152" cy="516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61725" y="2551837"/>
            <a:ext cx="49552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갑오농민전쟁의 여파로</a:t>
            </a:r>
            <a:endParaRPr lang="en-US" altLang="ko-KR" sz="3600" dirty="0" smtClean="0">
              <a:ln w="28575">
                <a:solidFill>
                  <a:schemeClr val="bg1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이어진 </a:t>
            </a:r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청일전쟁</a:t>
            </a:r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에서</a:t>
            </a:r>
            <a:r>
              <a:rPr lang="en-US" altLang="ko-KR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일본</a:t>
            </a:r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이 승리하게 된다</a:t>
            </a:r>
            <a:r>
              <a:rPr lang="en-US" altLang="ko-KR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3600" dirty="0">
              <a:ln w="28575">
                <a:solidFill>
                  <a:schemeClr val="bg1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66491" y="5701067"/>
            <a:ext cx="9433048" cy="1256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2400" dirty="0">
              <a:latin typeface="Rockwell Condensed" panose="02060603050405020104" pitchFamily="18" charset="0"/>
              <a:cs typeface="DejaVu Sans Condensed" panose="020B0606030804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66491" y="-99392"/>
            <a:ext cx="9433048" cy="1256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2400" dirty="0">
              <a:latin typeface="Rockwell Condensed" panose="02060603050405020104" pitchFamily="18" charset="0"/>
              <a:cs typeface="DejaVu Sans Condensed" panose="020B0606030804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339" y="6000322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풍도 해전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평양 전투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황해 해전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압록강 전투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뤼순전투에서</a:t>
            </a:r>
            <a:r>
              <a:rPr lang="ko-KR" altLang="en-US" sz="1400" dirty="0" smtClean="0">
                <a:solidFill>
                  <a:schemeClr val="bg1"/>
                </a:solidFill>
              </a:rPr>
              <a:t> 우세를 차지했다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뒤의 그림은 황해해전을 그린 그림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60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722" y="620688"/>
            <a:ext cx="4228556" cy="2473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://m1.daumcdn.net/cfile236/R400x0/22459A4A52E4EEA11F054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930" y="4077072"/>
            <a:ext cx="5074139" cy="2448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268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10088" y="260648"/>
            <a:ext cx="27238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600" b="1" dirty="0" err="1">
                <a:solidFill>
                  <a:srgbClr val="C00000"/>
                </a:solidFill>
              </a:rPr>
              <a:t>원수부</a:t>
            </a:r>
            <a:endParaRPr lang="en-US" altLang="ko-KR" sz="66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06896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군무국</a:t>
            </a:r>
            <a:endParaRPr lang="ko-KR" altLang="en-US" sz="2400" b="1" dirty="0">
              <a:ln w="0"/>
              <a:effectLst>
                <a:reflection blurRad="6350" stA="53000" endA="300" endPos="35500" dir="5400000" sy="-90000" algn="bl" rotWithShape="0"/>
              </a:effectLst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800" y="306896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검사국</a:t>
            </a:r>
            <a:endParaRPr lang="ko-KR" altLang="en-US" sz="2400" b="1" dirty="0">
              <a:ln w="0"/>
              <a:effectLst>
                <a:reflection blurRad="6350" stA="53000" endA="300" endPos="35500" dir="5400000" sy="-90000" algn="bl" rotWithShape="0"/>
              </a:effectLst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2080" y="306896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기록국</a:t>
            </a:r>
            <a:endParaRPr lang="ko-KR" altLang="en-US" sz="2400" b="1" dirty="0">
              <a:ln w="0"/>
              <a:effectLst>
                <a:reflection blurRad="6350" stA="53000" endA="300" endPos="35500" dir="5400000" sy="-90000" algn="bl" rotWithShape="0"/>
              </a:effectLst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24328" y="306896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회계국</a:t>
            </a:r>
            <a:endParaRPr lang="ko-KR" altLang="en-US" sz="2400" b="1" dirty="0">
              <a:ln w="0"/>
              <a:effectLst>
                <a:reflection blurRad="6350" stA="53000" endA="300" endPos="35500" dir="5400000" sy="-90000" algn="bl" rotWithShape="0"/>
              </a:effectLst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572000" y="1440652"/>
            <a:ext cx="0" cy="6020796"/>
          </a:xfrm>
          <a:prstGeom prst="straightConnector1">
            <a:avLst/>
          </a:prstGeom>
          <a:ln w="127000">
            <a:gradFill>
              <a:gsLst>
                <a:gs pos="0">
                  <a:schemeClr val="tx1">
                    <a:alpha val="41000"/>
                  </a:schemeClr>
                </a:gs>
                <a:gs pos="74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stCxn id="6" idx="2"/>
            <a:endCxn id="10" idx="0"/>
          </p:cNvCxnSpPr>
          <p:nvPr/>
        </p:nvCxnSpPr>
        <p:spPr>
          <a:xfrm rot="16200000" flipH="1">
            <a:off x="5447353" y="493290"/>
            <a:ext cx="1700316" cy="3451023"/>
          </a:xfrm>
          <a:prstGeom prst="curvedConnector3">
            <a:avLst>
              <a:gd name="adj1" fmla="val 50000"/>
            </a:avLst>
          </a:prstGeom>
          <a:ln w="127000">
            <a:gradFill>
              <a:gsLst>
                <a:gs pos="0">
                  <a:schemeClr val="tx1">
                    <a:alpha val="41000"/>
                  </a:schemeClr>
                </a:gs>
                <a:gs pos="74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>
            <a:stCxn id="6" idx="2"/>
            <a:endCxn id="9" idx="0"/>
          </p:cNvCxnSpPr>
          <p:nvPr/>
        </p:nvCxnSpPr>
        <p:spPr>
          <a:xfrm rot="16200000" flipH="1">
            <a:off x="4331229" y="1609414"/>
            <a:ext cx="1700316" cy="1218775"/>
          </a:xfrm>
          <a:prstGeom prst="curvedConnector3">
            <a:avLst>
              <a:gd name="adj1" fmla="val 50000"/>
            </a:avLst>
          </a:prstGeom>
          <a:ln w="127000">
            <a:gradFill>
              <a:gsLst>
                <a:gs pos="0">
                  <a:schemeClr val="tx1">
                    <a:alpha val="41000"/>
                  </a:schemeClr>
                </a:gs>
                <a:gs pos="74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stCxn id="6" idx="2"/>
            <a:endCxn id="8" idx="0"/>
          </p:cNvCxnSpPr>
          <p:nvPr/>
        </p:nvCxnSpPr>
        <p:spPr>
          <a:xfrm rot="5400000">
            <a:off x="3071090" y="1568050"/>
            <a:ext cx="1700316" cy="1301505"/>
          </a:xfrm>
          <a:prstGeom prst="curvedConnector3">
            <a:avLst>
              <a:gd name="adj1" fmla="val 50000"/>
            </a:avLst>
          </a:prstGeom>
          <a:ln w="127000">
            <a:gradFill>
              <a:gsLst>
                <a:gs pos="0">
                  <a:schemeClr val="tx1">
                    <a:alpha val="41000"/>
                  </a:schemeClr>
                </a:gs>
                <a:gs pos="74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6" idx="2"/>
            <a:endCxn id="7" idx="0"/>
          </p:cNvCxnSpPr>
          <p:nvPr/>
        </p:nvCxnSpPr>
        <p:spPr>
          <a:xfrm rot="5400000">
            <a:off x="1954966" y="451926"/>
            <a:ext cx="1700316" cy="3533753"/>
          </a:xfrm>
          <a:prstGeom prst="curvedConnector3">
            <a:avLst>
              <a:gd name="adj1" fmla="val 50000"/>
            </a:avLst>
          </a:prstGeom>
          <a:ln w="127000">
            <a:gradFill>
              <a:gsLst>
                <a:gs pos="0">
                  <a:schemeClr val="tx1">
                    <a:alpha val="41000"/>
                  </a:schemeClr>
                </a:gs>
                <a:gs pos="74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108520" y="3861048"/>
            <a:ext cx="23042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0070C0"/>
                </a:solidFill>
              </a:rPr>
              <a:t>군사에 대한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조칙</a:t>
            </a:r>
            <a:r>
              <a:rPr lang="ko-KR" altLang="en-US" sz="1400" dirty="0" smtClean="0">
                <a:solidFill>
                  <a:srgbClr val="0070C0"/>
                </a:solidFill>
              </a:rPr>
              <a:t> 및 공문 발행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 algn="ctr"/>
            <a:endParaRPr lang="en-US" altLang="ko-KR" sz="1400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0070C0"/>
                </a:solidFill>
              </a:rPr>
              <a:t>군비 구성 및 전투 준비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 algn="ctr"/>
            <a:endParaRPr lang="en-US" altLang="ko-KR" sz="1400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0070C0"/>
                </a:solidFill>
              </a:rPr>
              <a:t>해양 혹은 육지 측량 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0070C0"/>
                </a:solidFill>
              </a:rPr>
              <a:t>국방 업무 담당</a:t>
            </a:r>
            <a:endParaRPr lang="en-US" altLang="ko-KR" sz="1400" dirty="0" smtClean="0">
              <a:solidFill>
                <a:srgbClr val="0070C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51720" y="3861048"/>
            <a:ext cx="2304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0070C0"/>
                </a:solidFill>
              </a:rPr>
              <a:t>군사들의 승진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및 징계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 algn="ctr"/>
            <a:endParaRPr lang="en-US" altLang="ko-KR" sz="1400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sz="1400" dirty="0" err="1" smtClean="0">
                <a:solidFill>
                  <a:srgbClr val="0070C0"/>
                </a:solidFill>
              </a:rPr>
              <a:t>병학교의</a:t>
            </a:r>
            <a:r>
              <a:rPr lang="ko-KR" altLang="en-US" sz="1400" dirty="0" smtClean="0">
                <a:solidFill>
                  <a:srgbClr val="0070C0"/>
                </a:solidFill>
              </a:rPr>
              <a:t> 교육 담당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 algn="ctr"/>
            <a:endParaRPr lang="en-US" altLang="ko-KR" sz="1400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0070C0"/>
                </a:solidFill>
              </a:rPr>
              <a:t>각 부대 소속 장교 감찰</a:t>
            </a:r>
            <a:endParaRPr lang="en-US" altLang="ko-KR" sz="1400" dirty="0" smtClean="0">
              <a:solidFill>
                <a:srgbClr val="0070C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04395" y="3861048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0070C0"/>
                </a:solidFill>
              </a:rPr>
              <a:t>군사에 관한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조칙과</a:t>
            </a:r>
            <a:r>
              <a:rPr lang="ko-KR" altLang="en-US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문부</a:t>
            </a:r>
            <a:r>
              <a:rPr lang="en-US" altLang="ko-KR" sz="1400" dirty="0" smtClean="0">
                <a:solidFill>
                  <a:srgbClr val="0070C0"/>
                </a:solidFill>
              </a:rPr>
              <a:t>,</a:t>
            </a:r>
          </a:p>
          <a:p>
            <a:pPr algn="ctr"/>
            <a:r>
              <a:rPr lang="ko-KR" altLang="en-US" sz="1400" dirty="0" smtClean="0">
                <a:solidFill>
                  <a:srgbClr val="0070C0"/>
                </a:solidFill>
              </a:rPr>
              <a:t>그 밖의 문서 보존</a:t>
            </a:r>
            <a:endParaRPr lang="en-US" altLang="ko-KR" sz="1400" dirty="0" smtClean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32240" y="3861048"/>
            <a:ext cx="2304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0070C0"/>
                </a:solidFill>
              </a:rPr>
              <a:t>국방 경비에 사용할 예산 결산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 algn="ctr"/>
            <a:endParaRPr lang="en-US" altLang="ko-KR" sz="1400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0070C0"/>
                </a:solidFill>
              </a:rPr>
              <a:t>회계 업무 담당</a:t>
            </a:r>
            <a:endParaRPr lang="en-US" altLang="ko-KR" sz="1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777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화살표 연결선 3"/>
          <p:cNvCxnSpPr/>
          <p:nvPr/>
        </p:nvCxnSpPr>
        <p:spPr>
          <a:xfrm>
            <a:off x="4572000" y="-1323528"/>
            <a:ext cx="0" cy="2160240"/>
          </a:xfrm>
          <a:prstGeom prst="straightConnector1">
            <a:avLst/>
          </a:prstGeom>
          <a:ln w="127000">
            <a:gradFill>
              <a:gsLst>
                <a:gs pos="0">
                  <a:schemeClr val="tx1">
                    <a:alpha val="41000"/>
                  </a:schemeClr>
                </a:gs>
                <a:gs pos="74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2735796" y="836712"/>
            <a:ext cx="3672408" cy="864096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군대 개편</a:t>
            </a:r>
            <a:endParaRPr lang="ko-KR" altLang="en-US" sz="3200" b="1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584" y="2564904"/>
            <a:ext cx="115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친위대</a:t>
            </a:r>
            <a:endParaRPr lang="ko-KR" altLang="en-US" sz="2800" b="1" dirty="0">
              <a:ln w="0"/>
              <a:effectLst>
                <a:reflection blurRad="6350" stA="53000" endA="300" endPos="35500" dir="5400000" sy="-90000" algn="bl" rotWithShape="0"/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584" y="4077072"/>
            <a:ext cx="115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시위대</a:t>
            </a:r>
            <a:endParaRPr lang="ko-KR" altLang="en-US" sz="2800" b="1" dirty="0">
              <a:ln w="0"/>
              <a:effectLst>
                <a:reflection blurRad="6350" stA="53000" endA="300" endPos="35500" dir="5400000" sy="-90000" algn="bl" rotWithShape="0"/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584" y="5589240"/>
            <a:ext cx="115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진위대</a:t>
            </a:r>
            <a:endParaRPr lang="ko-KR" altLang="en-US" sz="2800" b="1" dirty="0">
              <a:ln w="0"/>
              <a:effectLst>
                <a:reflection blurRad="6350" stA="53000" endA="300" endPos="35500" dir="5400000" sy="-90000" algn="bl" rotWithShape="0"/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8" name="구부러진 연결선 17"/>
          <p:cNvCxnSpPr>
            <a:stCxn id="8" idx="1"/>
            <a:endCxn id="11" idx="1"/>
          </p:cNvCxnSpPr>
          <p:nvPr/>
        </p:nvCxnSpPr>
        <p:spPr>
          <a:xfrm rot="10800000" flipV="1">
            <a:off x="827584" y="1268760"/>
            <a:ext cx="1908212" cy="1557754"/>
          </a:xfrm>
          <a:prstGeom prst="curvedConnector3">
            <a:avLst>
              <a:gd name="adj1" fmla="val 111980"/>
            </a:avLst>
          </a:prstGeom>
          <a:ln w="63500">
            <a:gradFill>
              <a:gsLst>
                <a:gs pos="0">
                  <a:schemeClr val="tx1">
                    <a:alpha val="41000"/>
                  </a:schemeClr>
                </a:gs>
                <a:gs pos="74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구부러진 연결선 28"/>
          <p:cNvCxnSpPr>
            <a:endCxn id="13" idx="1"/>
          </p:cNvCxnSpPr>
          <p:nvPr/>
        </p:nvCxnSpPr>
        <p:spPr>
          <a:xfrm rot="5400000">
            <a:off x="-509354" y="2605698"/>
            <a:ext cx="4582090" cy="1908214"/>
          </a:xfrm>
          <a:prstGeom prst="curvedConnector4">
            <a:avLst>
              <a:gd name="adj1" fmla="val -1706"/>
              <a:gd name="adj2" fmla="val 111980"/>
            </a:avLst>
          </a:prstGeom>
          <a:ln w="63500">
            <a:gradFill>
              <a:gsLst>
                <a:gs pos="0">
                  <a:schemeClr val="tx1">
                    <a:alpha val="41000"/>
                  </a:schemeClr>
                </a:gs>
                <a:gs pos="74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구부러진 연결선 29"/>
          <p:cNvCxnSpPr>
            <a:stCxn id="8" idx="1"/>
            <a:endCxn id="12" idx="1"/>
          </p:cNvCxnSpPr>
          <p:nvPr/>
        </p:nvCxnSpPr>
        <p:spPr>
          <a:xfrm rot="10800000" flipV="1">
            <a:off x="827584" y="1268760"/>
            <a:ext cx="1908212" cy="3069922"/>
          </a:xfrm>
          <a:prstGeom prst="curvedConnector3">
            <a:avLst>
              <a:gd name="adj1" fmla="val 111980"/>
            </a:avLst>
          </a:prstGeom>
          <a:ln w="63500">
            <a:gradFill>
              <a:gsLst>
                <a:gs pos="0">
                  <a:schemeClr val="tx1">
                    <a:alpha val="41000"/>
                  </a:schemeClr>
                </a:gs>
                <a:gs pos="74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23728" y="2636912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lvl1pPr>
          </a:lstStyle>
          <a:p>
            <a:r>
              <a:rPr lang="en-US" altLang="ko-KR" dirty="0"/>
              <a:t>1895</a:t>
            </a:r>
            <a:r>
              <a:rPr lang="ko-KR" altLang="en-US" dirty="0"/>
              <a:t>년 </a:t>
            </a:r>
            <a:r>
              <a:rPr lang="ko-KR" altLang="en-US" dirty="0">
                <a:solidFill>
                  <a:srgbClr val="C00000"/>
                </a:solidFill>
              </a:rPr>
              <a:t>육군편제강령</a:t>
            </a:r>
            <a:r>
              <a:rPr lang="ko-KR" altLang="en-US" dirty="0"/>
              <a:t>에 의해 </a:t>
            </a:r>
            <a:r>
              <a:rPr lang="ko-KR" altLang="en-US" dirty="0" smtClean="0"/>
              <a:t>창설</a:t>
            </a:r>
            <a:r>
              <a:rPr lang="en-US" altLang="ko-KR" dirty="0" smtClean="0"/>
              <a:t>.</a:t>
            </a:r>
            <a:r>
              <a:rPr lang="ko-KR" altLang="en-US" dirty="0" smtClean="0"/>
              <a:t> 기존의 중앙군 역할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123728" y="4149080"/>
            <a:ext cx="648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lvl1pPr>
          </a:lstStyle>
          <a:p>
            <a:r>
              <a:rPr lang="ko-KR" altLang="en-US" dirty="0" smtClean="0"/>
              <a:t>고종 </a:t>
            </a:r>
            <a:r>
              <a:rPr lang="en-US" altLang="ko-KR" dirty="0" smtClean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 </a:t>
            </a:r>
            <a:r>
              <a:rPr lang="ko-KR" altLang="en-US" dirty="0">
                <a:solidFill>
                  <a:srgbClr val="C00000"/>
                </a:solidFill>
              </a:rPr>
              <a:t>칙령 </a:t>
            </a:r>
            <a:r>
              <a:rPr lang="en-US" altLang="ko-KR" dirty="0">
                <a:solidFill>
                  <a:srgbClr val="C00000"/>
                </a:solidFill>
              </a:rPr>
              <a:t>120</a:t>
            </a:r>
            <a:r>
              <a:rPr lang="ko-KR" altLang="en-US" dirty="0" smtClean="0">
                <a:solidFill>
                  <a:srgbClr val="C00000"/>
                </a:solidFill>
              </a:rPr>
              <a:t>호</a:t>
            </a:r>
            <a:r>
              <a:rPr lang="ko-KR" altLang="en-US" dirty="0" smtClean="0"/>
              <a:t>로 새롭게 편성</a:t>
            </a:r>
            <a:endParaRPr lang="en-US" altLang="ko-KR" dirty="0"/>
          </a:p>
          <a:p>
            <a:r>
              <a:rPr lang="ko-KR" altLang="en-US" dirty="0"/>
              <a:t>친위대의 일부병력으로 편성</a:t>
            </a:r>
            <a:r>
              <a:rPr lang="en-US" altLang="ko-KR" dirty="0"/>
              <a:t>.</a:t>
            </a:r>
            <a:r>
              <a:rPr lang="ko-KR" altLang="en-US" dirty="0"/>
              <a:t> 초기엔 서울 방어를 위해 편성되었으나</a:t>
            </a:r>
            <a:r>
              <a:rPr lang="en-US" altLang="ko-KR" dirty="0"/>
              <a:t>, </a:t>
            </a:r>
            <a:r>
              <a:rPr lang="ko-KR" altLang="en-US" dirty="0"/>
              <a:t>후기엔 황제 경호의 역할을 하게 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23728" y="5661248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최초의 근대식 </a:t>
            </a:r>
            <a:r>
              <a:rPr lang="ko-KR" altLang="en-US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지방군대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604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188640"/>
            <a:ext cx="3154620" cy="3033628"/>
            <a:chOff x="5148064" y="2158739"/>
            <a:chExt cx="3154620" cy="303362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064" y="2158739"/>
              <a:ext cx="3154620" cy="254052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19664" y="4823035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C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맥심 기관총 </a:t>
              </a:r>
              <a:r>
                <a:rPr lang="en-US" altLang="ko-KR" dirty="0" smtClean="0">
                  <a:solidFill>
                    <a:srgbClr val="C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6</a:t>
              </a:r>
              <a:r>
                <a:rPr lang="ko-KR" altLang="en-US" dirty="0">
                  <a:solidFill>
                    <a:srgbClr val="C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대</a:t>
              </a:r>
              <a:endParaRPr lang="ko-KR" altLang="en-US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849565" y="1045069"/>
            <a:ext cx="4814831" cy="2249207"/>
            <a:chOff x="3849565" y="1045069"/>
            <a:chExt cx="4814831" cy="224920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62" t="40103" r="12288" b="39334"/>
            <a:stretch/>
          </p:blipFill>
          <p:spPr>
            <a:xfrm rot="19784641">
              <a:off x="3849565" y="1045069"/>
              <a:ext cx="4814831" cy="100649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724128" y="2924944"/>
              <a:ext cx="2212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C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러시아식 </a:t>
              </a:r>
              <a:r>
                <a:rPr lang="ko-KR" altLang="en-US" dirty="0" err="1" smtClean="0">
                  <a:solidFill>
                    <a:srgbClr val="C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베르당</a:t>
              </a:r>
              <a:r>
                <a:rPr lang="ko-KR" altLang="en-US" dirty="0" smtClean="0">
                  <a:solidFill>
                    <a:srgbClr val="C0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소총</a:t>
              </a:r>
              <a:endParaRPr lang="ko-KR" altLang="en-US" dirty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273390" y="5085184"/>
            <a:ext cx="653897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 밖에도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군 사관학교 운영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군수공장 건설</a:t>
            </a:r>
            <a:endParaRPr lang="en-US" altLang="ko-KR" sz="28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800" dirty="0" err="1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빅커스사</a:t>
            </a:r>
            <a:r>
              <a:rPr lang="ko-KR" altLang="en-US" sz="2800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대포 </a:t>
            </a:r>
            <a:r>
              <a:rPr lang="en-US" altLang="ko-KR" sz="2800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12</a:t>
            </a:r>
            <a:r>
              <a:rPr lang="ko-KR" altLang="en-US" sz="2800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구입 등</a:t>
            </a:r>
            <a:endParaRPr lang="en-US" altLang="ko-KR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꽤 근대적인 개편인 듯 하지만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2371" y="3212976"/>
            <a:ext cx="7119257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러일전쟁</a:t>
            </a:r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후</a:t>
            </a:r>
            <a:endParaRPr lang="en-US" altLang="ko-KR" sz="36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1905</a:t>
            </a:r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년 일제의 군대개편과정에서</a:t>
            </a:r>
            <a:endParaRPr lang="en-US" altLang="ko-KR" sz="36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3</a:t>
            </a:r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군데 모두 해체되고</a:t>
            </a:r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</a:rPr>
              <a:t>근위대</a:t>
            </a:r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만 남았다</a:t>
            </a:r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74228" y="1674674"/>
            <a:ext cx="5170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탄약 </a:t>
            </a:r>
            <a:r>
              <a:rPr lang="ko-KR" altLang="en-US" sz="28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보급부실</a:t>
            </a:r>
            <a:r>
              <a:rPr lang="en-US" altLang="ko-KR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과한 군비 </a:t>
            </a:r>
            <a:r>
              <a:rPr lang="ko-KR" altLang="en-US" sz="28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지출등</a:t>
            </a:r>
            <a:endParaRPr lang="en-US" altLang="ko-KR" sz="28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여러 문제로 잘 운영되지 않았다가</a:t>
            </a:r>
            <a:r>
              <a:rPr lang="en-US" altLang="ko-KR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95112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80528" y="5877272"/>
            <a:ext cx="8352928" cy="216024"/>
          </a:xfrm>
          <a:prstGeom prst="rect">
            <a:avLst/>
          </a:prstGeom>
          <a:gradFill>
            <a:gsLst>
              <a:gs pos="0">
                <a:srgbClr val="FFC000"/>
              </a:gs>
              <a:gs pos="27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08520" y="5733256"/>
            <a:ext cx="5904656" cy="216024"/>
          </a:xfrm>
          <a:prstGeom prst="rect">
            <a:avLst/>
          </a:prstGeom>
          <a:gradFill>
            <a:gsLst>
              <a:gs pos="34000">
                <a:srgbClr val="C00000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6846" y="4365104"/>
            <a:ext cx="22012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800" b="1">
                <a:ln w="25400" cap="rnd">
                  <a:solidFill>
                    <a:schemeClr val="bg1"/>
                  </a:solidFill>
                  <a:prstDash val="lgDashDotDot"/>
                  <a:miter lim="800000"/>
                </a:ln>
                <a:gradFill>
                  <a:gsLst>
                    <a:gs pos="14000">
                      <a:srgbClr val="C00000"/>
                    </a:gs>
                    <a:gs pos="26000">
                      <a:schemeClr val="tx1"/>
                    </a:gs>
                    <a:gs pos="27000">
                      <a:srgbClr val="C00000"/>
                    </a:gs>
                    <a:gs pos="52000">
                      <a:srgbClr val="000000"/>
                    </a:gs>
                    <a:gs pos="66000">
                      <a:srgbClr val="000000"/>
                    </a:gs>
                    <a:gs pos="64808">
                      <a:srgbClr val="C00000"/>
                    </a:gs>
                    <a:gs pos="53000">
                      <a:srgbClr val="C00000"/>
                    </a:gs>
                    <a:gs pos="39000">
                      <a:srgbClr val="000000"/>
                    </a:gs>
                    <a:gs pos="37631">
                      <a:srgbClr val="C00000"/>
                    </a:gs>
                    <a:gs pos="15000">
                      <a:schemeClr val="tx1"/>
                    </a:gs>
                  </a:gsLst>
                  <a:lin ang="2700000" scaled="0"/>
                </a:gra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lvl1pPr>
          </a:lstStyle>
          <a:p>
            <a:r>
              <a:rPr lang="ko-KR" altLang="en-US" dirty="0"/>
              <a:t>경제</a:t>
            </a:r>
          </a:p>
        </p:txBody>
      </p:sp>
    </p:spTree>
    <p:extLst>
      <p:ext uri="{BB962C8B-B14F-4D97-AF65-F5344CB8AC3E}">
        <p14:creationId xmlns:p14="http://schemas.microsoft.com/office/powerpoint/2010/main" val="764762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6194" y="332656"/>
            <a:ext cx="26116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조세수입을 증대시키고자</a:t>
            </a:r>
            <a:r>
              <a:rPr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r>
              <a:rPr lang="ko-KR" altLang="en-US" sz="4400" b="1" dirty="0" err="1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양지아문</a:t>
            </a:r>
            <a:r>
              <a:rPr lang="ko-KR" altLang="en-US" sz="4400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4400" dirty="0" smtClean="0">
              <a:solidFill>
                <a:srgbClr val="C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설치 후</a:t>
            </a:r>
            <a:r>
              <a:rPr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endParaRPr lang="en-US" altLang="ko-KR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000" b="1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1899</a:t>
            </a:r>
            <a:r>
              <a:rPr lang="ko-KR" altLang="en-US" sz="2000" b="1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년부터 </a:t>
            </a:r>
            <a:endParaRPr lang="en-US" altLang="ko-KR" sz="2000" b="1" dirty="0" smtClean="0">
              <a:solidFill>
                <a:srgbClr val="0070C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4400" b="1" dirty="0" err="1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양전사업</a:t>
            </a:r>
            <a:endParaRPr lang="en-US" altLang="ko-KR" sz="4400" b="1" dirty="0" smtClean="0">
              <a:solidFill>
                <a:srgbClr val="C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시행한다</a:t>
            </a:r>
            <a:r>
              <a:rPr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  <p:pic>
        <p:nvPicPr>
          <p:cNvPr id="3076" name="Picture 4" descr="양지아문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7" y="3356992"/>
            <a:ext cx="6181725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661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pload.wikimedia.org/wikipedia/ko/thumb/a/a3/Korean_Empire_-_Jigye.jpg/340px-Korean_Empire_-_Jigy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323850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47698" y="1988840"/>
            <a:ext cx="2980303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조사 후에 주인이 있는 토지는</a:t>
            </a:r>
            <a:endParaRPr lang="en-US" altLang="ko-KR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8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지계</a:t>
            </a:r>
            <a:endParaRPr lang="en-US" altLang="ko-KR" sz="80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라는 토지소유권 증서</a:t>
            </a:r>
            <a:endParaRPr lang="en-US" altLang="ko-KR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</a:t>
            </a:r>
            <a:r>
              <a:rPr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발급해</a:t>
            </a:r>
            <a:endParaRPr lang="en-US" altLang="ko-KR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같은 내용 문서 </a:t>
            </a:r>
            <a:r>
              <a:rPr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</a:t>
            </a:r>
            <a:r>
              <a:rPr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장을 </a:t>
            </a:r>
            <a:endParaRPr lang="en-US" altLang="ko-KR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b="1" dirty="0" err="1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지계아문</a:t>
            </a:r>
            <a:r>
              <a:rPr lang="en-US" altLang="ko-KR" b="1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b="1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지방 관청</a:t>
            </a:r>
            <a:r>
              <a:rPr lang="en-US" altLang="ko-KR" b="1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b="1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소유자</a:t>
            </a:r>
            <a:r>
              <a:rPr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</a:t>
            </a:r>
            <a:endParaRPr lang="en-US" altLang="ko-KR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보관한다</a:t>
            </a:r>
            <a:r>
              <a:rPr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1061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88275" y="2348880"/>
            <a:ext cx="63674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이를 통해</a:t>
            </a:r>
            <a:endParaRPr lang="en-US" altLang="ko-KR" sz="32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근대적 토지 소유권이 확립</a:t>
            </a:r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되고</a:t>
            </a:r>
            <a:r>
              <a:rPr lang="en-US" altLang="ko-KR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r>
              <a:rPr lang="ko-KR" altLang="en-US" sz="3200" b="1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국가 재정 개선의 토대를 마련</a:t>
            </a:r>
            <a:r>
              <a:rPr lang="ko-KR" altLang="en-US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했으나</a:t>
            </a:r>
            <a:r>
              <a:rPr lang="en-US" altLang="ko-KR" sz="32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endParaRPr lang="ko-KR" altLang="en-US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3853" y="620688"/>
            <a:ext cx="425629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애석하게도</a:t>
            </a:r>
            <a:r>
              <a:rPr lang="en-US" altLang="ko-KR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sz="36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양전사업은</a:t>
            </a:r>
            <a:endParaRPr lang="en-US" altLang="ko-KR" sz="36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전국이 아니라</a:t>
            </a:r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sz="4800" b="1" dirty="0" smtClean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충청도</a:t>
            </a:r>
            <a:r>
              <a:rPr lang="en-US" altLang="ko-KR" sz="4800" b="1" dirty="0" smtClean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, </a:t>
            </a:r>
            <a:r>
              <a:rPr lang="ko-KR" altLang="en-US" sz="4800" b="1" dirty="0" smtClean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경상도</a:t>
            </a:r>
            <a:endParaRPr lang="en-US" altLang="ko-KR" sz="4800" b="1" dirty="0" smtClean="0">
              <a:ln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  <a:p>
            <a:pPr algn="ctr"/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에서만 시행되었다</a:t>
            </a:r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.</a:t>
            </a:r>
            <a:endParaRPr lang="en-US" altLang="ko-KR" sz="4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2413" y="5805264"/>
            <a:ext cx="4939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충청도와 경상도에 역둔토와 </a:t>
            </a:r>
            <a:r>
              <a:rPr lang="ko-KR" altLang="en-US" dirty="0" err="1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궁방전이</a:t>
            </a:r>
            <a:r>
              <a:rPr lang="ko-KR" altLang="en-US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많았기 때문</a:t>
            </a:r>
            <a:endParaRPr lang="ko-KR" altLang="en-US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724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2959" y="2551837"/>
            <a:ext cx="5638082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 밖에도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4400" b="1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식산흥업정책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으로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상공업 진흥을 위해 노력했다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198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2753" y="980728"/>
            <a:ext cx="71384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섬유</a:t>
            </a:r>
            <a:r>
              <a:rPr lang="en-US" altLang="ko-KR" sz="3600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600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철도</a:t>
            </a:r>
            <a:r>
              <a:rPr lang="en-US" altLang="ko-KR" sz="3600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600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운수</a:t>
            </a:r>
            <a:r>
              <a:rPr lang="en-US" altLang="ko-KR" sz="3600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600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광업</a:t>
            </a:r>
            <a:r>
              <a:rPr lang="en-US" altLang="ko-KR" sz="3600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600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금융 분야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에서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4400" b="1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다양한 공장과 회사 설립</a:t>
            </a:r>
            <a:endParaRPr lang="ko-KR" altLang="en-US" sz="4400" b="1" dirty="0">
              <a:solidFill>
                <a:srgbClr val="C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5124" name="Picture 4" descr="https://upload.wikimedia.org/wikipedia/commons/thumb/1/1b/Streetcar1903.jpg/1280px-Streetcar19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513" y="2996952"/>
            <a:ext cx="4172512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m1.daumcdn.net/cfile225/R400x0/226B7C3F52E4BED32E90E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6952"/>
            <a:ext cx="403244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046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&quot;马关 조약&quot;签字 时的 정경 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005" y="349840"/>
            <a:ext cx="9400186" cy="597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92560" y="2551837"/>
            <a:ext cx="44935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그렇게</a:t>
            </a:r>
            <a:r>
              <a:rPr lang="en-US" altLang="ko-KR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성사된</a:t>
            </a:r>
            <a:endParaRPr lang="en-US" altLang="ko-KR" sz="3600" dirty="0" smtClean="0">
              <a:ln w="28575">
                <a:solidFill>
                  <a:schemeClr val="bg1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dirty="0" err="1" smtClean="0">
                <a:ln w="28575">
                  <a:solidFill>
                    <a:schemeClr val="bg1"/>
                  </a:solidFill>
                </a:ln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시모노세키</a:t>
            </a:r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조약</a:t>
            </a:r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으로</a:t>
            </a:r>
            <a:endParaRPr lang="en-US" altLang="ko-KR" sz="3600" dirty="0" smtClean="0">
              <a:ln w="28575">
                <a:solidFill>
                  <a:schemeClr val="bg1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일본은 요동반도를 </a:t>
            </a:r>
            <a:endParaRPr lang="en-US" altLang="ko-KR" sz="3600" dirty="0" smtClean="0">
              <a:ln w="28575">
                <a:solidFill>
                  <a:schemeClr val="bg1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dirty="0" err="1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할양받는데</a:t>
            </a:r>
            <a:endParaRPr lang="ko-KR" altLang="en-US" sz="3600" dirty="0">
              <a:ln w="28575">
                <a:solidFill>
                  <a:schemeClr val="bg1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66491" y="-1"/>
            <a:ext cx="9433048" cy="115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2400" dirty="0">
              <a:latin typeface="Rockwell Condensed" panose="02060603050405020104" pitchFamily="18" charset="0"/>
              <a:cs typeface="DejaVu Sans Condensed" panose="020B0606030804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44524" y="5701067"/>
            <a:ext cx="9433048" cy="115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2400" dirty="0">
              <a:latin typeface="Rockwell Condensed" panose="02060603050405020104" pitchFamily="18" charset="0"/>
              <a:cs typeface="DejaVu Sans Condensed" panose="020B0606030804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339" y="6000322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i="1" dirty="0" smtClean="0">
                <a:solidFill>
                  <a:schemeClr val="bg1"/>
                </a:solidFill>
              </a:rPr>
              <a:t>‘</a:t>
            </a:r>
            <a:r>
              <a:rPr lang="ko-KR" altLang="en-US" sz="1400" i="1" dirty="0" smtClean="0">
                <a:solidFill>
                  <a:schemeClr val="bg1"/>
                </a:solidFill>
              </a:rPr>
              <a:t>청나라는</a:t>
            </a:r>
            <a:r>
              <a:rPr lang="ko-KR" altLang="en-US" sz="1400" i="1" dirty="0">
                <a:solidFill>
                  <a:schemeClr val="bg1"/>
                </a:solidFill>
              </a:rPr>
              <a:t> </a:t>
            </a:r>
            <a:r>
              <a:rPr lang="ko-KR" altLang="en-US" sz="1400" i="1" dirty="0" err="1">
                <a:solidFill>
                  <a:schemeClr val="bg1"/>
                </a:solidFill>
              </a:rPr>
              <a:t>랴오둥</a:t>
            </a:r>
            <a:r>
              <a:rPr lang="ko-KR" altLang="en-US" sz="1400" i="1" dirty="0">
                <a:solidFill>
                  <a:schemeClr val="bg1"/>
                </a:solidFill>
              </a:rPr>
              <a:t> 반도</a:t>
            </a:r>
            <a:r>
              <a:rPr lang="en-US" altLang="ko-KR" sz="1400" i="1" dirty="0">
                <a:solidFill>
                  <a:schemeClr val="bg1"/>
                </a:solidFill>
              </a:rPr>
              <a:t>, </a:t>
            </a:r>
            <a:r>
              <a:rPr lang="ko-KR" altLang="en-US" sz="1400" i="1" dirty="0">
                <a:solidFill>
                  <a:schemeClr val="bg1"/>
                </a:solidFill>
              </a:rPr>
              <a:t>타이완 섬</a:t>
            </a:r>
            <a:r>
              <a:rPr lang="en-US" altLang="ko-KR" sz="1400" i="1" dirty="0">
                <a:solidFill>
                  <a:schemeClr val="bg1"/>
                </a:solidFill>
              </a:rPr>
              <a:t>, </a:t>
            </a:r>
            <a:r>
              <a:rPr lang="ko-KR" altLang="en-US" sz="1400" i="1" dirty="0" err="1">
                <a:solidFill>
                  <a:schemeClr val="bg1"/>
                </a:solidFill>
              </a:rPr>
              <a:t>펑후</a:t>
            </a:r>
            <a:r>
              <a:rPr lang="ko-KR" altLang="en-US" sz="1400" i="1" dirty="0">
                <a:solidFill>
                  <a:schemeClr val="bg1"/>
                </a:solidFill>
              </a:rPr>
              <a:t> 제도 등 부속 여러 섬의 주권 및 그 지방에 있는 </a:t>
            </a:r>
            <a:r>
              <a:rPr lang="ko-KR" altLang="en-US" sz="1400" i="1" dirty="0" err="1">
                <a:solidFill>
                  <a:schemeClr val="bg1"/>
                </a:solidFill>
              </a:rPr>
              <a:t>성루</a:t>
            </a:r>
            <a:r>
              <a:rPr lang="en-US" altLang="ko-KR" sz="1400" i="1" dirty="0">
                <a:solidFill>
                  <a:schemeClr val="bg1"/>
                </a:solidFill>
              </a:rPr>
              <a:t>, </a:t>
            </a:r>
            <a:r>
              <a:rPr lang="ko-KR" altLang="en-US" sz="1400" i="1" dirty="0" err="1">
                <a:solidFill>
                  <a:schemeClr val="bg1"/>
                </a:solidFill>
              </a:rPr>
              <a:t>병기제조소</a:t>
            </a:r>
            <a:r>
              <a:rPr lang="ko-KR" altLang="en-US" sz="1400" i="1" dirty="0">
                <a:solidFill>
                  <a:schemeClr val="bg1"/>
                </a:solidFill>
              </a:rPr>
              <a:t> </a:t>
            </a:r>
            <a:endParaRPr lang="en-US" altLang="ko-KR" sz="1400" i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i="1" dirty="0" smtClean="0">
                <a:solidFill>
                  <a:schemeClr val="bg1"/>
                </a:solidFill>
              </a:rPr>
              <a:t>등을 </a:t>
            </a:r>
            <a:r>
              <a:rPr lang="ko-KR" altLang="en-US" sz="1400" i="1" dirty="0">
                <a:solidFill>
                  <a:schemeClr val="bg1"/>
                </a:solidFill>
              </a:rPr>
              <a:t>영원히 일본 제국에 할양한다</a:t>
            </a:r>
            <a:r>
              <a:rPr lang="en-US" altLang="ko-KR" sz="1400" i="1" dirty="0" smtClean="0">
                <a:solidFill>
                  <a:schemeClr val="bg1"/>
                </a:solidFill>
              </a:rPr>
              <a:t>.’</a:t>
            </a:r>
            <a:endParaRPr lang="ko-KR" alt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4927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4787" y="2090172"/>
            <a:ext cx="753443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상공학교</a:t>
            </a:r>
            <a:r>
              <a:rPr lang="en-US" altLang="ko-KR" sz="4000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4000" b="1" dirty="0" err="1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광무학교</a:t>
            </a:r>
            <a:r>
              <a:rPr lang="ko-KR" altLang="en-US" sz="4000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등</a:t>
            </a:r>
            <a:r>
              <a:rPr lang="ko-KR" altLang="en-US" sz="4800" b="1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4800" b="1" dirty="0" err="1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실업학교</a:t>
            </a:r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와</a:t>
            </a:r>
            <a:endParaRPr lang="en-US" altLang="ko-KR" sz="48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4000" b="1" dirty="0" err="1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의학교</a:t>
            </a:r>
            <a:r>
              <a:rPr lang="ko-KR" altLang="en-US" sz="4000" b="1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4000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등</a:t>
            </a:r>
            <a:r>
              <a:rPr lang="ko-KR" altLang="en-US" sz="4400" b="1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근대학교 </a:t>
            </a:r>
            <a:r>
              <a:rPr lang="ko-KR" altLang="en-US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설립 및</a:t>
            </a:r>
            <a:endParaRPr lang="en-US" altLang="ko-KR" sz="40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해외에 유학생을 파견한다</a:t>
            </a:r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0098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80528" y="5877272"/>
            <a:ext cx="8352928" cy="216024"/>
          </a:xfrm>
          <a:prstGeom prst="rect">
            <a:avLst/>
          </a:prstGeom>
          <a:gradFill>
            <a:gsLst>
              <a:gs pos="0">
                <a:srgbClr val="FFC000"/>
              </a:gs>
              <a:gs pos="27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08520" y="5733256"/>
            <a:ext cx="5904656" cy="216024"/>
          </a:xfrm>
          <a:prstGeom prst="rect">
            <a:avLst/>
          </a:prstGeom>
          <a:gradFill>
            <a:gsLst>
              <a:gs pos="34000">
                <a:srgbClr val="C00000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6846" y="4365104"/>
            <a:ext cx="22012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ln w="25400" cap="rnd">
                  <a:solidFill>
                    <a:schemeClr val="bg1"/>
                  </a:solidFill>
                  <a:prstDash val="lgDashDotDot"/>
                  <a:miter lim="800000"/>
                </a:ln>
                <a:gradFill>
                  <a:gsLst>
                    <a:gs pos="14000">
                      <a:srgbClr val="C00000"/>
                    </a:gs>
                    <a:gs pos="26000">
                      <a:schemeClr val="tx1"/>
                    </a:gs>
                    <a:gs pos="27000">
                      <a:srgbClr val="C00000"/>
                    </a:gs>
                    <a:gs pos="52000">
                      <a:srgbClr val="000000"/>
                    </a:gs>
                    <a:gs pos="66000">
                      <a:srgbClr val="000000"/>
                    </a:gs>
                    <a:gs pos="64808">
                      <a:srgbClr val="C00000"/>
                    </a:gs>
                    <a:gs pos="53000">
                      <a:srgbClr val="C00000"/>
                    </a:gs>
                    <a:gs pos="39000">
                      <a:srgbClr val="000000"/>
                    </a:gs>
                    <a:gs pos="37631">
                      <a:srgbClr val="C00000"/>
                    </a:gs>
                    <a:gs pos="15000">
                      <a:schemeClr val="tx1"/>
                    </a:gs>
                  </a:gsLst>
                  <a:lin ang="2700000" scaled="0"/>
                </a:gra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외교</a:t>
            </a:r>
            <a:endParaRPr lang="ko-KR" altLang="en-US" sz="8800" b="1" dirty="0">
              <a:ln w="25400" cap="rnd">
                <a:solidFill>
                  <a:schemeClr val="bg1"/>
                </a:solidFill>
                <a:prstDash val="lgDashDotDot"/>
                <a:miter lim="800000"/>
              </a:ln>
              <a:gradFill>
                <a:gsLst>
                  <a:gs pos="14000">
                    <a:srgbClr val="C00000"/>
                  </a:gs>
                  <a:gs pos="26000">
                    <a:schemeClr val="tx1"/>
                  </a:gs>
                  <a:gs pos="27000">
                    <a:srgbClr val="C00000"/>
                  </a:gs>
                  <a:gs pos="52000">
                    <a:srgbClr val="000000"/>
                  </a:gs>
                  <a:gs pos="66000">
                    <a:srgbClr val="000000"/>
                  </a:gs>
                  <a:gs pos="64808">
                    <a:srgbClr val="C00000"/>
                  </a:gs>
                  <a:gs pos="53000">
                    <a:srgbClr val="C00000"/>
                  </a:gs>
                  <a:gs pos="39000">
                    <a:srgbClr val="000000"/>
                  </a:gs>
                  <a:gs pos="37631">
                    <a:srgbClr val="C00000"/>
                  </a:gs>
                  <a:gs pos="15000">
                    <a:schemeClr val="tx1"/>
                  </a:gs>
                </a:gsLst>
                <a:lin ang="2700000" scaled="0"/>
              </a:gra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867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0551" y="260648"/>
            <a:ext cx="52229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1899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4400" b="1" dirty="0" err="1" smtClean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한∙청</a:t>
            </a:r>
            <a:r>
              <a:rPr lang="ko-KR" altLang="en-US" sz="4400" b="1" dirty="0" smtClean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통상 조약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체결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1600" y="2204864"/>
            <a:ext cx="73448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</a:t>
            </a:r>
            <a:r>
              <a:rPr lang="en-US" altLang="ko-KR" sz="2800" b="1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2800" b="1" dirty="0">
                <a:solidFill>
                  <a:srgbClr val="373A3C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</a:t>
            </a:r>
            <a:r>
              <a:rPr lang="ko-KR" altLang="en-US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ko-KR" altLang="en-US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ko-KR" altLang="en-US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앞으로 </a:t>
            </a:r>
            <a:r>
              <a:rPr lang="ko-KR" altLang="en-US" sz="1200" dirty="0" err="1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대한국과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200" dirty="0" err="1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대청국은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영원히 우호를 다지며 양국 상인과 인민이 피차 </a:t>
            </a:r>
            <a:r>
              <a:rPr lang="ko-KR" altLang="en-US" sz="1200" dirty="0" err="1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교거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僑居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하는 경우에는 모두 온전히 보호와 우대의 이익을 얻는다</a:t>
            </a:r>
            <a:r>
              <a:rPr lang="en-US" altLang="ko-KR" sz="1400" b="1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400" b="1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다른 나라가 공평치 못하고 경멸을 당하는 일이 있을 경우에 통지하면 모두 서로 도와야 하며 중간에서 잘 조처하여 두터운 우의를 보인다</a:t>
            </a:r>
            <a:r>
              <a:rPr lang="en-US" altLang="ko-KR" sz="1400" b="1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endParaRPr lang="en-US" altLang="ko-KR" sz="1100" dirty="0">
              <a:solidFill>
                <a:srgbClr val="373A3C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1600" y="3645024"/>
            <a:ext cx="73448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이번에 통상 우호 조약을 맺은 뒤로부터 </a:t>
            </a:r>
            <a:r>
              <a:rPr lang="ko-KR" altLang="en-US" sz="1400" b="1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양국은 서로 병권 대신</a:t>
            </a:r>
            <a:r>
              <a:rPr lang="en-US" altLang="ko-KR" sz="1400" b="1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400" b="1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秉權大臣</a:t>
            </a:r>
            <a:r>
              <a:rPr lang="en-US" altLang="ko-KR" sz="1400" b="1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1400" b="1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파견하여 피차 수도에 </a:t>
            </a:r>
            <a:r>
              <a:rPr lang="ko-KR" altLang="en-US" sz="1400" b="1" dirty="0" err="1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주재</a:t>
            </a:r>
            <a:r>
              <a:rPr lang="ko-KR" altLang="en-US" sz="1200" dirty="0" err="1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시키고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아울러 </a:t>
            </a:r>
            <a:r>
              <a:rPr lang="ko-KR" altLang="en-US" sz="1400" b="1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통상 항구에 영사 등의 관원을 설립하는 데 모두 편의를 들어줄 수 있다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이러한 관원이 본 지방 관원과 교섭 왕래할 때에는 모두 </a:t>
            </a:r>
            <a:r>
              <a:rPr lang="ko-KR" altLang="en-US" sz="1200" dirty="0" err="1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품급에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상당하는 예로 대한다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400" b="1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양국의 병권 대신과 영사 등 관원은 각종 특전을 향유하며 피차 서로 최혜국 관원과 다름이 없이 대우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한다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영사관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領事官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은 주재국의 비준 </a:t>
            </a:r>
            <a:r>
              <a:rPr lang="ko-KR" altLang="en-US" sz="1200" dirty="0" err="1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문빙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文憑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가지고 와야만 일을 볼 수 있다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영사관 인원의 왕래 및 특별 문서 송달 등의 일은 모두 트집을 잡아 지체시킬 수 없다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다만 파견하는 영사 등 관원은 정식 </a:t>
            </a:r>
            <a:r>
              <a:rPr lang="ko-KR" altLang="en-US" sz="1200" dirty="0" err="1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관원이어야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하며 상인에게 </a:t>
            </a:r>
            <a:r>
              <a:rPr lang="ko-KR" altLang="en-US" sz="1200" dirty="0" err="1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겸임시킬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수 없고 무역을 겸해서 할 수도 없다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 항구에 아직 영사관을 두지 못하여 혹 다른 나라 영사에게 대신 겸하게 하는 경우에도 상인에게 </a:t>
            </a:r>
            <a:r>
              <a:rPr lang="ko-KR" altLang="en-US" sz="1200" dirty="0" err="1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겸임시킬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수 없다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양국이 파견한 영사관이 일의 처리를 잘못하는 경우에는 수도에 주재하는 공사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公使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에게 통지하여 소환하고 교체시킬 수 있다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en-US" altLang="ko-KR" sz="1200" dirty="0">
              <a:solidFill>
                <a:srgbClr val="0070C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 rot="748698">
            <a:off x="395536" y="2724934"/>
            <a:ext cx="8659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“</a:t>
            </a:r>
            <a:r>
              <a:rPr lang="ko-KR" alt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양국이 서로 균등한 자격을 가진다</a:t>
            </a:r>
            <a:r>
              <a:rPr lang="en-US" altLang="ko-KR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.”</a:t>
            </a:r>
            <a:endParaRPr lang="ko-KR" alt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748698">
            <a:off x="2291571" y="4624440"/>
            <a:ext cx="45608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“</a:t>
            </a:r>
            <a:r>
              <a:rPr lang="ko-KR" alt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전권 대사 교환 및</a:t>
            </a:r>
            <a:endParaRPr lang="en-US" altLang="ko-KR" sz="40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ko-KR" alt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총 영사관 설치</a:t>
            </a:r>
            <a:r>
              <a:rPr lang="en-US" altLang="ko-KR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”</a:t>
            </a:r>
            <a:endParaRPr lang="ko-KR" alt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93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71600" y="692696"/>
            <a:ext cx="73448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1400" b="1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한국의 상인이 중국의 통상 항구에 가서 지정된 조계</a:t>
            </a:r>
            <a:r>
              <a:rPr lang="en-US" altLang="ko-KR" sz="1400" b="1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400" b="1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租界</a:t>
            </a:r>
            <a:r>
              <a:rPr lang="en-US" altLang="ko-KR" sz="1400" b="1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en-US" sz="1400" b="1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내에서 집을 임대하여 거주하거나 혹은 땅을 조차</a:t>
            </a:r>
            <a:r>
              <a:rPr lang="en-US" altLang="ko-KR" sz="1400" b="1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400" b="1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租借</a:t>
            </a:r>
            <a:r>
              <a:rPr lang="en-US" altLang="ko-KR" sz="1400" b="1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1400" b="1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하여 창고를 지을 경우에는 </a:t>
            </a:r>
            <a:r>
              <a:rPr lang="ko-KR" altLang="en-US" sz="1400" b="1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편의에 </a:t>
            </a:r>
            <a:r>
              <a:rPr lang="ko-KR" altLang="en-US" sz="1400" b="1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따라 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하도록 하며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모든 토산물 및 </a:t>
            </a:r>
            <a:r>
              <a:rPr lang="ko-KR" altLang="en-US" sz="1200" dirty="0" err="1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제조물과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금지되지 않은 화물의 판매를 허가해야 한다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400" b="1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중국의 상인이 한국의 통상 항구에 가서 지정된 조계 내에서 집을 임대하여 거주하거나 혹은 땅을 조차하여 창고를 지을 경우에는 편의에 따라 </a:t>
            </a:r>
            <a:r>
              <a:rPr lang="ko-KR" altLang="en-US" sz="1200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하도록 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하며 모든 토산물 및 </a:t>
            </a:r>
            <a:r>
              <a:rPr lang="ko-KR" altLang="en-US" sz="1200" dirty="0" err="1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제조물과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금지되지 않은 화물의 판매를 허가해야 한다</a:t>
            </a:r>
            <a:r>
              <a:rPr lang="en-US" altLang="ko-KR" sz="1200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en-US" altLang="ko-KR" sz="1200" dirty="0">
              <a:solidFill>
                <a:srgbClr val="0070C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1600" y="3356992"/>
            <a:ext cx="734481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</a:t>
            </a:r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1400" b="1" dirty="0" err="1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재한국</a:t>
            </a:r>
            <a:r>
              <a:rPr lang="ko-KR" altLang="en-US" sz="1400" b="1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중국 인민이 범법한 일이 있을 경우에는 중국 영사관이 중국의 법률에 따라 심판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처리하며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b="1" dirty="0" err="1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재중국</a:t>
            </a:r>
            <a:r>
              <a:rPr lang="ko-KR" altLang="en-US" sz="1400" b="1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한국 인민이 범법한 일이 있을 때에는 한국 영사관이 한국의 법률에 따라 심판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처리한다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sz="1200" dirty="0" err="1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재중국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한국 인민이 생명과 재산이 중국 인민에 의해 </a:t>
            </a:r>
            <a:r>
              <a:rPr lang="ko-KR" altLang="en-US" sz="1200" dirty="0" err="1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손상당했을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때에는 중국 관청에서 중국 법률에 따라 심판 처리하며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 dirty="0" err="1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재한국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중국 인민의 생명 재산이 한국 사람에 의해 </a:t>
            </a:r>
            <a:r>
              <a:rPr lang="ko-KR" altLang="en-US" sz="1200" dirty="0" err="1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손상당했을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때에는 한국 관청에서 한국 법률에 따라 심판 처리한다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양국 인민이 소송에 관련 되었을 때 당해 안건은 피고 </a:t>
            </a:r>
            <a:r>
              <a:rPr lang="ko-KR" altLang="en-US" sz="1200" dirty="0" err="1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소속국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관원이 본 국의 법률에 따라 심사 판결해야 하며 원고 소속국에서는 관원을 파견하여 심리를 들을 수 있으며 </a:t>
            </a:r>
            <a:r>
              <a:rPr lang="ko-KR" altLang="en-US" sz="1200" dirty="0" err="1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승심관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承審官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은 예로 대해야 한다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200" dirty="0" err="1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청심관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聽審官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 증인을 소환하여 심문할 때에는 역시 그 편의를 들어주어야 한다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200" dirty="0" err="1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승심관의</a:t>
            </a:r>
            <a:r>
              <a:rPr lang="ko-KR" altLang="en-US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판결이 공정치 못하다고 여길 때에는 상세히 반박 변론을 하도록 한다</a:t>
            </a:r>
            <a:r>
              <a:rPr lang="en-US" altLang="ko-KR" sz="1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ko-KR" altLang="en-US" sz="28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ko-KR" altLang="en-US" sz="28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endParaRPr lang="en-US" altLang="ko-KR" sz="1200" dirty="0">
              <a:solidFill>
                <a:srgbClr val="0070C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748698">
            <a:off x="2625926" y="1168058"/>
            <a:ext cx="41985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“</a:t>
            </a:r>
            <a:r>
              <a:rPr lang="ko-KR" alt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거류민의 신분과</a:t>
            </a:r>
            <a:endParaRPr lang="en-US" altLang="ko-KR" sz="40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ko-KR" alt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재산 보호</a:t>
            </a:r>
            <a:r>
              <a:rPr lang="en-US" altLang="ko-KR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”</a:t>
            </a:r>
            <a:endParaRPr lang="ko-KR" alt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48698">
            <a:off x="1563135" y="3703202"/>
            <a:ext cx="6370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“</a:t>
            </a:r>
            <a:r>
              <a:rPr lang="ko-KR" alt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범법행위 발생 시</a:t>
            </a:r>
            <a:endParaRPr lang="en-US" altLang="ko-KR" sz="40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ko-KR" alt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양국 영사관을 통해 조회해</a:t>
            </a:r>
            <a:endParaRPr lang="en-US" altLang="ko-KR" sz="40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ko-KR" alt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그 국법에 따르도록 함</a:t>
            </a:r>
            <a:r>
              <a:rPr lang="en-US" altLang="ko-KR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”</a:t>
            </a:r>
            <a:endParaRPr lang="ko-KR" alt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2240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4848" y="2348880"/>
            <a:ext cx="447430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광무개혁</a:t>
            </a:r>
            <a:r>
              <a:rPr lang="ko-KR" altLang="en-US" sz="3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통해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상당한 분야를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근대화 시킬 수 있었다</a:t>
            </a:r>
            <a:r>
              <a:rPr lang="en-US" altLang="ko-KR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4783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5751" y="1405905"/>
            <a:ext cx="607249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갑오개혁의</a:t>
            </a:r>
            <a:r>
              <a:rPr lang="ko-KR" altLang="en-US" sz="44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정책을 계승한</a:t>
            </a:r>
            <a:endParaRPr lang="en-US" altLang="ko-KR" sz="4400" b="1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4400" b="1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광무개혁은</a:t>
            </a:r>
            <a:endParaRPr lang="en-US" altLang="ko-KR" sz="4400" b="1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4400" b="1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44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짧은 </a:t>
            </a:r>
            <a:r>
              <a:rPr lang="ko-KR" altLang="en-US" sz="4400" b="1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기간</a:t>
            </a:r>
            <a:r>
              <a:rPr lang="ko-KR" altLang="en-US" sz="40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만에</a:t>
            </a:r>
            <a:endParaRPr lang="en-US" altLang="ko-KR" sz="40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국방 ∙ 산업</a:t>
            </a:r>
            <a:r>
              <a:rPr lang="ko-KR" altLang="en-US" sz="3600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∙교육분야에서</a:t>
            </a:r>
            <a:endParaRPr lang="en-US" altLang="ko-KR" sz="3600" dirty="0" smtClean="0">
              <a:solidFill>
                <a:srgbClr val="0070C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3600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적지 않은 성과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얻었다</a:t>
            </a:r>
            <a:r>
              <a:rPr lang="en-US" altLang="ko-KR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316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91978" y="3075057"/>
            <a:ext cx="1560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하지만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614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0096" y="1405905"/>
            <a:ext cx="7843814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황실과 </a:t>
            </a:r>
            <a:r>
              <a:rPr lang="ko-KR" altLang="en-US" sz="3600" b="1" dirty="0" err="1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측근세력</a:t>
            </a:r>
            <a:r>
              <a:rPr lang="ko-KR" altLang="en-US" sz="3600" b="1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중심으로 추진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되어</a:t>
            </a:r>
            <a:endParaRPr lang="en-US" altLang="ko-KR" sz="3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4000" b="1" dirty="0" smtClean="0">
                <a:solidFill>
                  <a:srgbClr val="C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민권보다는 국권이 우선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 되었고</a:t>
            </a:r>
            <a:r>
              <a:rPr lang="en-US" altLang="ko-KR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endParaRPr lang="en-US" altLang="ko-KR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40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집권층의 보수적인 성향</a:t>
            </a:r>
            <a:r>
              <a:rPr lang="en-US" altLang="ko-KR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40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열강의 간섭</a:t>
            </a:r>
            <a:r>
              <a:rPr lang="en-US" altLang="ko-KR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r>
              <a:rPr lang="ko-KR" altLang="en-US" sz="40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국가의 안정적 기반 부족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으로</a:t>
            </a:r>
            <a:endParaRPr lang="en-US" altLang="ko-KR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큰 성과를 거두지는 못했다</a:t>
            </a:r>
            <a:r>
              <a:rPr lang="en-US" altLang="ko-KR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en-US" altLang="ko-KR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666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7500" y="2132856"/>
            <a:ext cx="804899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특히</a:t>
            </a:r>
            <a:r>
              <a:rPr lang="en-US" altLang="ko-KR" sz="36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r>
              <a:rPr lang="ko-KR" altLang="en-US" sz="3600" b="1" dirty="0" smtClean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정부 고관들의 외세 의존적 태도는</a:t>
            </a:r>
            <a:endParaRPr lang="en-US" altLang="ko-KR" sz="3600" b="1" dirty="0" smtClean="0">
              <a:solidFill>
                <a:srgbClr val="0070C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후에 </a:t>
            </a:r>
            <a:r>
              <a:rPr lang="ko-KR" altLang="en-US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국권을 침탈당하는 원인</a:t>
            </a:r>
            <a:r>
              <a:rPr lang="ko-KR" altLang="en-US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 되었다</a:t>
            </a:r>
            <a:r>
              <a:rPr lang="en-US" altLang="ko-KR" sz="3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en-US" altLang="ko-KR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3630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5633" t="2818" r="3911" b="2972"/>
          <a:stretch/>
        </p:blipFill>
        <p:spPr>
          <a:xfrm rot="2646657">
            <a:off x="3757557" y="-2498504"/>
            <a:ext cx="1783087" cy="2520330"/>
          </a:xfrm>
          <a:prstGeom prst="rect">
            <a:avLst/>
          </a:prstGeom>
          <a:scene3d>
            <a:camera prst="orthographicFront">
              <a:rot lat="19287060" lon="2341289" rev="20682785"/>
            </a:camera>
            <a:lightRig rig="threePt" dir="t"/>
          </a:scene3d>
          <a:sp3d extrusionH="241300">
            <a:extrusionClr>
              <a:schemeClr val="bg2">
                <a:lumMod val="25000"/>
              </a:schemeClr>
            </a:extrusionClr>
          </a:sp3d>
        </p:spPr>
      </p:pic>
    </p:spTree>
    <p:extLst>
      <p:ext uri="{BB962C8B-B14F-4D97-AF65-F5344CB8AC3E}">
        <p14:creationId xmlns:p14="http://schemas.microsoft.com/office/powerpoint/2010/main" val="4027294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3.33333E-6 0.690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thumb/8/89/Convention_of_retrocession_of_the_Liatung_Peninsula_8_November_1895.jpg/800px-Convention_of_retrocession_of_the_Liatung_Peninsula_8_November_1895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5093" y="-706333"/>
            <a:ext cx="9619093" cy="698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66491" y="-1"/>
            <a:ext cx="9433048" cy="115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2400" dirty="0">
              <a:latin typeface="Rockwell Condensed" panose="02060603050405020104" pitchFamily="18" charset="0"/>
              <a:cs typeface="DejaVu Sans Condensed" panose="020B0606030804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44524" y="5701067"/>
            <a:ext cx="9433048" cy="115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2400" dirty="0">
              <a:latin typeface="Rockwell Condensed" panose="02060603050405020104" pitchFamily="18" charset="0"/>
              <a:cs typeface="DejaVu Sans Condensed" panose="020B06060308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2221" y="2551837"/>
            <a:ext cx="69942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위협을 느낀</a:t>
            </a:r>
            <a:endParaRPr lang="en-US" altLang="ko-KR" sz="3600" dirty="0" smtClean="0">
              <a:ln w="28575">
                <a:solidFill>
                  <a:schemeClr val="bg1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프랑스</a:t>
            </a:r>
            <a:r>
              <a:rPr lang="en-US" altLang="ko-KR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독일</a:t>
            </a:r>
            <a:r>
              <a:rPr lang="en-US" altLang="ko-KR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러시아의 압박으로</a:t>
            </a:r>
            <a:endParaRPr lang="en-US" altLang="ko-KR" sz="3600" dirty="0" smtClean="0">
              <a:ln w="28575">
                <a:solidFill>
                  <a:schemeClr val="bg1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일본은 요동을 반환한다</a:t>
            </a:r>
            <a:r>
              <a:rPr lang="en-US" altLang="ko-KR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/>
            <a:endParaRPr lang="ko-KR" altLang="en-US" sz="3600" dirty="0">
              <a:ln w="28575">
                <a:solidFill>
                  <a:schemeClr val="bg1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339" y="5993739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i="1" dirty="0" smtClean="0">
                <a:solidFill>
                  <a:schemeClr val="bg1"/>
                </a:solidFill>
              </a:rPr>
              <a:t>“</a:t>
            </a:r>
            <a:r>
              <a:rPr lang="ko-KR" altLang="en-US" sz="1400" i="1" dirty="0" smtClean="0">
                <a:solidFill>
                  <a:schemeClr val="bg1"/>
                </a:solidFill>
              </a:rPr>
              <a:t>러시아는 </a:t>
            </a:r>
            <a:r>
              <a:rPr lang="ko-KR" altLang="en-US" sz="1400" i="1" dirty="0" err="1">
                <a:solidFill>
                  <a:schemeClr val="bg1"/>
                </a:solidFill>
              </a:rPr>
              <a:t>북중국의</a:t>
            </a:r>
            <a:r>
              <a:rPr lang="ko-KR" altLang="en-US" sz="1400" i="1" dirty="0">
                <a:solidFill>
                  <a:schemeClr val="bg1"/>
                </a:solidFill>
              </a:rPr>
              <a:t> 현상을 이전의 상황으로 회복시키는 데 노력한다</a:t>
            </a:r>
            <a:r>
              <a:rPr lang="en-US" altLang="ko-KR" sz="1400" i="1" dirty="0">
                <a:solidFill>
                  <a:schemeClr val="bg1"/>
                </a:solidFill>
              </a:rPr>
              <a:t>. </a:t>
            </a:r>
            <a:r>
              <a:rPr lang="ko-KR" altLang="en-US" sz="1400" i="1" dirty="0">
                <a:solidFill>
                  <a:schemeClr val="bg1"/>
                </a:solidFill>
              </a:rPr>
              <a:t>일본에게 남만주를 병합할 의도를 </a:t>
            </a:r>
            <a:endParaRPr lang="en-US" altLang="ko-KR" sz="1400" i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i="1" dirty="0" smtClean="0">
                <a:solidFill>
                  <a:schemeClr val="bg1"/>
                </a:solidFill>
              </a:rPr>
              <a:t>단념하도록 </a:t>
            </a:r>
            <a:r>
              <a:rPr lang="ko-KR" altLang="en-US" sz="1400" i="1" dirty="0">
                <a:solidFill>
                  <a:schemeClr val="bg1"/>
                </a:solidFill>
              </a:rPr>
              <a:t>제의한다</a:t>
            </a:r>
            <a:r>
              <a:rPr lang="en-US" altLang="ko-KR" sz="1400" i="1" dirty="0">
                <a:solidFill>
                  <a:schemeClr val="bg1"/>
                </a:solidFill>
              </a:rPr>
              <a:t>. </a:t>
            </a:r>
            <a:r>
              <a:rPr lang="ko-KR" altLang="en-US" sz="1400" i="1" dirty="0">
                <a:solidFill>
                  <a:schemeClr val="bg1"/>
                </a:solidFill>
              </a:rPr>
              <a:t>일본이 의도를 단념하지 않을 경우 러시아는 자국의 이해에 따라 자유롭게 행동할 </a:t>
            </a:r>
            <a:r>
              <a:rPr lang="ko-KR" altLang="en-US" sz="1400" i="1" dirty="0" smtClean="0">
                <a:solidFill>
                  <a:schemeClr val="bg1"/>
                </a:solidFill>
              </a:rPr>
              <a:t>것</a:t>
            </a:r>
            <a:endParaRPr lang="en-US" altLang="ko-KR" sz="1400" i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i="1" dirty="0" smtClean="0">
                <a:solidFill>
                  <a:schemeClr val="bg1"/>
                </a:solidFill>
              </a:rPr>
              <a:t>이라는 </a:t>
            </a:r>
            <a:r>
              <a:rPr lang="ko-KR" altLang="en-US" sz="1400" i="1" dirty="0">
                <a:solidFill>
                  <a:schemeClr val="bg1"/>
                </a:solidFill>
              </a:rPr>
              <a:t>점을 주지시킨다</a:t>
            </a:r>
            <a:r>
              <a:rPr lang="en-US" altLang="ko-KR" sz="1400" i="1" dirty="0" smtClean="0">
                <a:solidFill>
                  <a:schemeClr val="bg1"/>
                </a:solidFill>
              </a:rPr>
              <a:t>.” </a:t>
            </a:r>
            <a:r>
              <a:rPr lang="en-US" altLang="ko-KR" sz="1400" dirty="0" smtClean="0">
                <a:solidFill>
                  <a:schemeClr val="bg1"/>
                </a:solidFill>
              </a:rPr>
              <a:t>-1895</a:t>
            </a:r>
            <a:r>
              <a:rPr lang="ko-KR" altLang="en-US" sz="1400" dirty="0" smtClean="0">
                <a:solidFill>
                  <a:schemeClr val="bg1"/>
                </a:solidFill>
              </a:rPr>
              <a:t>년 </a:t>
            </a:r>
            <a:r>
              <a:rPr lang="en-US" altLang="ko-KR" sz="1400" dirty="0" smtClean="0">
                <a:solidFill>
                  <a:schemeClr val="bg1"/>
                </a:solidFill>
              </a:rPr>
              <a:t>4</a:t>
            </a:r>
            <a:r>
              <a:rPr lang="ko-KR" altLang="en-US" sz="1400" dirty="0" smtClean="0">
                <a:solidFill>
                  <a:schemeClr val="bg1"/>
                </a:solidFill>
              </a:rPr>
              <a:t>월 </a:t>
            </a:r>
            <a:r>
              <a:rPr lang="en-US" altLang="ko-KR" sz="1400" dirty="0" smtClean="0">
                <a:solidFill>
                  <a:schemeClr val="bg1"/>
                </a:solidFill>
              </a:rPr>
              <a:t>11</a:t>
            </a:r>
            <a:r>
              <a:rPr lang="ko-KR" altLang="en-US" sz="1400" dirty="0" smtClean="0">
                <a:solidFill>
                  <a:schemeClr val="bg1"/>
                </a:solidFill>
              </a:rPr>
              <a:t>일 러시아 각료회의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71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451152">
            <a:off x="346519" y="492680"/>
            <a:ext cx="3730145" cy="27976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86466">
            <a:off x="3326597" y="977691"/>
            <a:ext cx="4761965" cy="2738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625521">
            <a:off x="990532" y="2863773"/>
            <a:ext cx="3848100" cy="2905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73197">
            <a:off x="5582488" y="2441803"/>
            <a:ext cx="2184100" cy="34217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6804248" y="638132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조선일보명조" panose="02030304000000000000" pitchFamily="18" charset="-127"/>
              </a:rPr>
              <a:t>To be continued…</a:t>
            </a:r>
          </a:p>
        </p:txBody>
      </p:sp>
    </p:spTree>
    <p:extLst>
      <p:ext uri="{BB962C8B-B14F-4D97-AF65-F5344CB8AC3E}">
        <p14:creationId xmlns:p14="http://schemas.microsoft.com/office/powerpoint/2010/main" val="469909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-396552" y="-1539552"/>
            <a:ext cx="9937104" cy="9937104"/>
          </a:xfrm>
          <a:prstGeom prst="ellipse">
            <a:avLst/>
          </a:prstGeom>
          <a:gradFill flip="none" rotWithShape="1">
            <a:gsLst>
              <a:gs pos="28000">
                <a:schemeClr val="tx1"/>
              </a:gs>
              <a:gs pos="57000">
                <a:srgbClr val="929292">
                  <a:alpha val="22000"/>
                </a:srgbClr>
              </a:gs>
              <a:gs pos="68750">
                <a:schemeClr val="bg1">
                  <a:alpha val="0"/>
                </a:schemeClr>
              </a:gs>
              <a:gs pos="4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http://cfile211.uf.daum.net/image/234D194D54F169430B970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501" y="332655"/>
            <a:ext cx="4894998" cy="761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66491" y="-1"/>
            <a:ext cx="9433048" cy="115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2400" dirty="0">
              <a:latin typeface="Rockwell Condensed" panose="02060603050405020104" pitchFamily="18" charset="0"/>
              <a:cs typeface="DejaVu Sans Condensed" panose="020B0606030804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44524" y="5701067"/>
            <a:ext cx="9433048" cy="115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2400" dirty="0">
              <a:latin typeface="Rockwell Condensed" panose="02060603050405020104" pitchFamily="18" charset="0"/>
              <a:cs typeface="DejaVu Sans Condensed" panose="020B06060308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1363" y="2852936"/>
            <a:ext cx="5775941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이후 일본의 간섭을</a:t>
            </a:r>
            <a:endParaRPr lang="en-US" altLang="ko-KR" sz="3600" dirty="0" smtClean="0">
              <a:ln w="28575">
                <a:solidFill>
                  <a:schemeClr val="bg1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피하고자 했던 </a:t>
            </a:r>
            <a:r>
              <a:rPr lang="ko-KR" altLang="en-US" sz="4000" dirty="0" err="1" smtClean="0">
                <a:ln w="28575">
                  <a:solidFill>
                    <a:schemeClr val="bg1"/>
                  </a:solidFill>
                </a:ln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민씨세력</a:t>
            </a:r>
            <a:r>
              <a:rPr lang="ko-KR" altLang="en-US" sz="3600" dirty="0" err="1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이</a:t>
            </a:r>
            <a:endParaRPr lang="en-US" altLang="ko-KR" sz="3600" dirty="0" smtClean="0">
              <a:ln w="28575">
                <a:solidFill>
                  <a:schemeClr val="bg1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4000" dirty="0" err="1" smtClean="0">
                <a:ln w="28575">
                  <a:solidFill>
                    <a:schemeClr val="bg1"/>
                  </a:solidFill>
                </a:ln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친러내각</a:t>
            </a:r>
            <a:r>
              <a:rPr lang="ko-KR" altLang="en-US" sz="3600" dirty="0" err="1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을</a:t>
            </a:r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구성한다</a:t>
            </a:r>
            <a:r>
              <a:rPr lang="en-US" altLang="ko-KR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656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-396552" y="-1539552"/>
            <a:ext cx="9937104" cy="9937104"/>
          </a:xfrm>
          <a:prstGeom prst="ellipse">
            <a:avLst/>
          </a:prstGeom>
          <a:gradFill flip="none" rotWithShape="1">
            <a:gsLst>
              <a:gs pos="28000">
                <a:schemeClr val="tx1"/>
              </a:gs>
              <a:gs pos="58000">
                <a:srgbClr val="929292">
                  <a:alpha val="57000"/>
                </a:srgbClr>
              </a:gs>
              <a:gs pos="68750">
                <a:schemeClr val="bg1">
                  <a:alpha val="0"/>
                </a:schemeClr>
              </a:gs>
              <a:gs pos="4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http://cfile211.uf.daum.net/image/234D194D54F169430B970B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501" y="332655"/>
            <a:ext cx="4894998" cy="761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66491" y="-1"/>
            <a:ext cx="9433048" cy="115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2400" dirty="0">
              <a:latin typeface="Rockwell Condensed" panose="02060603050405020104" pitchFamily="18" charset="0"/>
              <a:cs typeface="DejaVu Sans Condensed" panose="020B0606030804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44524" y="5701067"/>
            <a:ext cx="9433048" cy="115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2400" dirty="0">
              <a:latin typeface="Rockwell Condensed" panose="02060603050405020104" pitchFamily="18" charset="0"/>
              <a:cs typeface="DejaVu Sans Condensed" panose="020B06060308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7078" y="1382286"/>
            <a:ext cx="4339650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그러나</a:t>
            </a:r>
            <a:r>
              <a:rPr lang="en-US" altLang="ko-KR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머지않아 친러파의 </a:t>
            </a:r>
            <a:endParaRPr lang="en-US" altLang="ko-KR" sz="3600" dirty="0" smtClean="0">
              <a:ln w="28575">
                <a:solidFill>
                  <a:schemeClr val="bg1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주체인 명성황후가 </a:t>
            </a:r>
            <a:endParaRPr lang="en-US" altLang="ko-KR" sz="3600" dirty="0" smtClean="0">
              <a:ln w="28575">
                <a:solidFill>
                  <a:schemeClr val="bg1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8000" dirty="0" smtClean="0">
                <a:ln w="28575">
                  <a:solidFill>
                    <a:schemeClr val="bg1"/>
                  </a:solidFill>
                </a:ln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암</a:t>
            </a:r>
            <a:r>
              <a:rPr lang="ko-KR" altLang="en-US" sz="8000" dirty="0">
                <a:ln w="28575">
                  <a:solidFill>
                    <a:schemeClr val="bg1"/>
                  </a:solidFill>
                </a:ln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살</a:t>
            </a:r>
            <a:endParaRPr lang="en-US" altLang="ko-KR" sz="8000" dirty="0" smtClean="0">
              <a:ln w="28575">
                <a:solidFill>
                  <a:schemeClr val="bg1"/>
                </a:solidFill>
              </a:ln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당한다</a:t>
            </a:r>
            <a:r>
              <a:rPr lang="en-US" altLang="ko-KR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바로 </a:t>
            </a:r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을미사변</a:t>
            </a:r>
            <a:endParaRPr lang="en-US" altLang="ko-KR" sz="3600" dirty="0" smtClean="0">
              <a:ln w="28575">
                <a:solidFill>
                  <a:schemeClr val="bg1"/>
                </a:solidFill>
              </a:ln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81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upload.wikimedia.org/wikipedia/commons/thumb/a/ac/Former_Russia_legation_of_Korea_02.JPG/800px-Former_Russia_legation_of_Korea_02.JP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5" b="42335"/>
          <a:stretch/>
        </p:blipFill>
        <p:spPr bwMode="auto">
          <a:xfrm>
            <a:off x="-66492" y="463610"/>
            <a:ext cx="9210491" cy="56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66491" y="-1"/>
            <a:ext cx="9433048" cy="115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2400" dirty="0">
              <a:latin typeface="Rockwell Condensed" panose="02060603050405020104" pitchFamily="18" charset="0"/>
              <a:cs typeface="DejaVu Sans Condensed" panose="020B0606030804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44524" y="5701067"/>
            <a:ext cx="9433048" cy="115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2400" dirty="0">
              <a:latin typeface="Rockwell Condensed" panose="02060603050405020104" pitchFamily="18" charset="0"/>
              <a:cs typeface="DejaVu Sans Condensed" panose="020B06060308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4137" y="1556792"/>
            <a:ext cx="620554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이에 큰 위협을 느낀</a:t>
            </a:r>
            <a:endParaRPr lang="en-US" altLang="ko-KR" sz="3600" dirty="0" smtClean="0">
              <a:ln w="28575">
                <a:solidFill>
                  <a:schemeClr val="bg1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고종은</a:t>
            </a:r>
            <a:endParaRPr lang="en-US" altLang="ko-KR" sz="3600" dirty="0" smtClean="0">
              <a:ln w="28575">
                <a:solidFill>
                  <a:schemeClr val="bg1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러시아 공사관으로 피신한다</a:t>
            </a:r>
            <a:r>
              <a:rPr lang="en-US" altLang="ko-KR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/>
            <a:endParaRPr lang="en-US" altLang="ko-KR" sz="3600" dirty="0" smtClean="0">
              <a:ln w="28575">
                <a:solidFill>
                  <a:schemeClr val="bg1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7200" dirty="0" smtClean="0">
                <a:ln w="28575">
                  <a:solidFill>
                    <a:schemeClr val="bg1"/>
                  </a:solidFill>
                </a:ln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아관파천</a:t>
            </a:r>
            <a:endParaRPr lang="en-US" altLang="ko-KR" sz="7200" dirty="0" smtClean="0">
              <a:ln w="28575">
                <a:solidFill>
                  <a:schemeClr val="bg1"/>
                </a:solidFill>
              </a:ln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400" dirty="0" smtClean="0">
                <a:ln w="28575">
                  <a:noFill/>
                </a:ln>
                <a:latin typeface="+mn-ea"/>
              </a:rPr>
              <a:t>1896</a:t>
            </a:r>
            <a:r>
              <a:rPr lang="ko-KR" altLang="en-US" sz="2400" dirty="0" smtClean="0">
                <a:ln w="28575">
                  <a:noFill/>
                </a:ln>
                <a:latin typeface="+mn-ea"/>
              </a:rPr>
              <a:t>년 </a:t>
            </a:r>
            <a:r>
              <a:rPr lang="en-US" altLang="ko-KR" sz="2400" dirty="0" smtClean="0">
                <a:ln w="28575">
                  <a:noFill/>
                </a:ln>
                <a:latin typeface="+mn-ea"/>
              </a:rPr>
              <a:t>2</a:t>
            </a:r>
            <a:r>
              <a:rPr lang="ko-KR" altLang="en-US" sz="2400" dirty="0" smtClean="0">
                <a:ln w="28575">
                  <a:noFill/>
                </a:ln>
                <a:latin typeface="+mn-ea"/>
              </a:rPr>
              <a:t>월 </a:t>
            </a:r>
            <a:r>
              <a:rPr lang="en-US" altLang="ko-KR" sz="2400" dirty="0" smtClean="0">
                <a:ln w="28575">
                  <a:noFill/>
                </a:ln>
                <a:latin typeface="+mn-ea"/>
              </a:rPr>
              <a:t>11</a:t>
            </a:r>
            <a:r>
              <a:rPr lang="ko-KR" altLang="en-US" sz="2400" dirty="0" smtClean="0">
                <a:ln w="28575">
                  <a:noFill/>
                </a:ln>
                <a:latin typeface="+mn-ea"/>
              </a:rPr>
              <a:t>일</a:t>
            </a:r>
            <a:endParaRPr lang="en-US" altLang="ko-KR" sz="2400" dirty="0" smtClean="0">
              <a:ln w="28575">
                <a:noFill/>
              </a:ln>
              <a:latin typeface="+mn-ea"/>
            </a:endParaRPr>
          </a:p>
          <a:p>
            <a:pPr algn="ctr"/>
            <a:r>
              <a:rPr lang="en-US" altLang="ko-KR" sz="2400" dirty="0" smtClean="0">
                <a:ln w="28575">
                  <a:noFill/>
                </a:ln>
                <a:latin typeface="+mn-ea"/>
              </a:rPr>
              <a:t>~1897</a:t>
            </a:r>
            <a:r>
              <a:rPr lang="ko-KR" altLang="en-US" sz="2400" dirty="0" smtClean="0">
                <a:ln w="28575">
                  <a:noFill/>
                </a:ln>
                <a:latin typeface="+mn-ea"/>
              </a:rPr>
              <a:t>년 </a:t>
            </a:r>
            <a:r>
              <a:rPr lang="en-US" altLang="ko-KR" sz="2400" dirty="0" smtClean="0">
                <a:ln w="28575">
                  <a:noFill/>
                </a:ln>
                <a:latin typeface="+mn-ea"/>
              </a:rPr>
              <a:t>2</a:t>
            </a:r>
            <a:r>
              <a:rPr lang="ko-KR" altLang="en-US" sz="2400" dirty="0" smtClean="0">
                <a:ln w="28575">
                  <a:noFill/>
                </a:ln>
                <a:latin typeface="+mn-ea"/>
              </a:rPr>
              <a:t>월 </a:t>
            </a:r>
            <a:r>
              <a:rPr lang="en-US" altLang="ko-KR" sz="2400" dirty="0" smtClean="0">
                <a:ln w="28575">
                  <a:noFill/>
                </a:ln>
                <a:latin typeface="+mn-ea"/>
              </a:rPr>
              <a:t>20</a:t>
            </a:r>
            <a:r>
              <a:rPr lang="ko-KR" altLang="en-US" sz="2400" dirty="0" smtClean="0">
                <a:ln w="28575">
                  <a:noFill/>
                </a:ln>
                <a:latin typeface="+mn-ea"/>
              </a:rPr>
              <a:t>일</a:t>
            </a:r>
            <a:endParaRPr lang="en-US" altLang="ko-KR" sz="2400" dirty="0" smtClean="0">
              <a:ln w="28575">
                <a:noFill/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5310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덕수궁에 대한 이미지 검색결과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820" y="265753"/>
            <a:ext cx="9522474" cy="632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66491" y="-1"/>
            <a:ext cx="9433048" cy="115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2400" dirty="0">
              <a:latin typeface="Rockwell Condensed" panose="02060603050405020104" pitchFamily="18" charset="0"/>
              <a:cs typeface="DejaVu Sans Condensed" panose="020B0606030804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44524" y="5701067"/>
            <a:ext cx="9433048" cy="1156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2400" dirty="0">
              <a:latin typeface="Rockwell Condensed" panose="02060603050405020104" pitchFamily="18" charset="0"/>
              <a:cs typeface="DejaVu Sans Condensed" panose="020B06060308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5142" y="1997839"/>
            <a:ext cx="72635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이후</a:t>
            </a:r>
            <a:r>
              <a:rPr lang="en-US" altLang="ko-KR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러시아의 정책 변경과</a:t>
            </a:r>
            <a:endParaRPr lang="en-US" altLang="ko-KR" sz="3600" dirty="0" smtClean="0">
              <a:ln w="28575">
                <a:solidFill>
                  <a:schemeClr val="bg1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독립협회의</a:t>
            </a:r>
            <a:r>
              <a:rPr lang="en-US" altLang="ko-KR" sz="3600" dirty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환궁청원운동</a:t>
            </a:r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으로</a:t>
            </a:r>
            <a:endParaRPr lang="en-US" altLang="ko-KR" sz="3600" dirty="0" smtClean="0">
              <a:ln w="28575">
                <a:solidFill>
                  <a:schemeClr val="bg1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약 </a:t>
            </a:r>
            <a:r>
              <a:rPr lang="en-US" altLang="ko-KR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년 만에 덕수궁으로 </a:t>
            </a:r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복귀</a:t>
            </a:r>
            <a:r>
              <a:rPr lang="ko-KR" altLang="en-US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한다</a:t>
            </a:r>
            <a:r>
              <a:rPr lang="en-US" altLang="ko-KR" sz="3600" dirty="0" smtClean="0">
                <a:ln w="285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339" y="600032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</a:rPr>
              <a:t>로마노프</a:t>
            </a:r>
            <a:r>
              <a:rPr lang="en-US" altLang="ko-KR" sz="1400" dirty="0" smtClean="0">
                <a:solidFill>
                  <a:schemeClr val="bg1"/>
                </a:solidFill>
              </a:rPr>
              <a:t>-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야마가타</a:t>
            </a:r>
            <a:r>
              <a:rPr lang="ko-KR" altLang="en-US" sz="1400" dirty="0" smtClean="0">
                <a:solidFill>
                  <a:schemeClr val="bg1"/>
                </a:solidFill>
              </a:rPr>
              <a:t> 의정서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일본과 러시아가 한국을 사이로 중립을 유지하자는 내용의 협상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22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</TotalTime>
  <Words>1645</Words>
  <Application>Microsoft Office PowerPoint</Application>
  <PresentationFormat>화면 슬라이드 쇼(4:3)</PresentationFormat>
  <Paragraphs>276</Paragraphs>
  <Slides>50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0" baseType="lpstr">
      <vt:lpstr>12롯데마트드림Bold</vt:lpstr>
      <vt:lpstr>12롯데마트드림Medium</vt:lpstr>
      <vt:lpstr>Adobe 고딕 Std B</vt:lpstr>
      <vt:lpstr>DejaVu Sans Condensed</vt:lpstr>
      <vt:lpstr>HY견고딕</vt:lpstr>
      <vt:lpstr>맑은 고딕</vt:lpstr>
      <vt:lpstr>조선일보명조</vt:lpstr>
      <vt:lpstr>Arial</vt:lpstr>
      <vt:lpstr>Rockwell Condensed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김준섭</dc:creator>
  <cp:lastModifiedBy>user</cp:lastModifiedBy>
  <cp:revision>88</cp:revision>
  <dcterms:created xsi:type="dcterms:W3CDTF">2017-04-07T14:54:09Z</dcterms:created>
  <dcterms:modified xsi:type="dcterms:W3CDTF">2017-04-16T09:47:51Z</dcterms:modified>
</cp:coreProperties>
</file>